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60" r:id="rId4"/>
    <p:sldId id="258" r:id="rId5"/>
    <p:sldId id="1422" r:id="rId6"/>
    <p:sldId id="1779" r:id="rId7"/>
    <p:sldId id="1780" r:id="rId8"/>
    <p:sldId id="1782" r:id="rId9"/>
    <p:sldId id="1783" r:id="rId10"/>
    <p:sldId id="1784" r:id="rId11"/>
    <p:sldId id="1785" r:id="rId12"/>
    <p:sldId id="263" r:id="rId13"/>
    <p:sldId id="265" r:id="rId14"/>
  </p:sldIdLst>
  <p:sldSz cx="18288000" cy="10287000"/>
  <p:notesSz cx="6858000" cy="9144000"/>
  <p:embeddedFontLst>
    <p:embeddedFont>
      <p:font typeface="DejaVu Sans Bold" panose="020F0502020204030204" pitchFamily="34" charset="0"/>
      <p:regular r:id="rId16"/>
      <p:bold r:id="rId17"/>
      <p:italic r:id="rId18"/>
      <p:boldItalic r:id="rId19"/>
    </p:embeddedFont>
    <p:embeddedFont>
      <p:font typeface="DejaVu Sans Light" panose="020F0502020204030204" pitchFamily="34" charset="0"/>
      <p:regular r:id="rId20"/>
      <p:bold r:id="rId21"/>
      <p:italic r:id="rId22"/>
      <p:boldItalic r:id="rId23"/>
    </p:embeddedFont>
    <p:embeddedFont>
      <p:font typeface="Fira Sans Extra Condensed Medium" panose="020F0502020204030204" pitchFamily="34" charset="0"/>
      <p:regular r:id="rId24"/>
      <p:bold r:id="rId25"/>
      <p:italic r:id="rId26"/>
      <p:boldItalic r:id="rId27"/>
    </p:embeddedFont>
    <p:embeddedFont>
      <p:font typeface="IBM Plex Sans" panose="020B0503050203000203" pitchFamily="34"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Montserrat" pitchFamily="2" charset="77"/>
      <p:regular r:id="rId36"/>
      <p:bold r:id="rId37"/>
      <p:italic r:id="rId38"/>
      <p:boldItalic r:id="rId39"/>
    </p:embeddedFont>
    <p:embeddedFont>
      <p:font typeface="Montserrat Bold" pitchFamily="2" charset="77"/>
      <p:regular r:id="rId40"/>
      <p:bold r:id="rId41"/>
    </p:embeddedFont>
    <p:embeddedFont>
      <p:font typeface="Pattanakarn SemiCondensed" panose="020F050202020403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Tahoma" panose="020B0604030504040204" pitchFamily="34" charset="0"/>
      <p:regular r:id="rId50"/>
      <p:bold r:id="rId51"/>
    </p:embeddedFont>
    <p:embeddedFont>
      <p:font typeface="Trebuchet MS" panose="020B0703020202090204" pitchFamily="34" charset="0"/>
      <p:regular r:id="rId52"/>
      <p:bold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6" autoAdjust="0"/>
    <p:restoredTop sz="95846" autoAdjust="0"/>
  </p:normalViewPr>
  <p:slideViewPr>
    <p:cSldViewPr>
      <p:cViewPr varScale="1">
        <p:scale>
          <a:sx n="64" d="100"/>
          <a:sy n="64" d="100"/>
        </p:scale>
        <p:origin x="656"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font" Target="fonts/font3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54"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56140-7392-6948-9309-32FF57E46B6C}" type="datetimeFigureOut">
              <a:rPr lang="en-US" smtClean="0"/>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99F20-08F2-3845-B117-782B6008E0AA}" type="slidenum">
              <a:rPr lang="en-US" smtClean="0"/>
              <a:t>‹#›</a:t>
            </a:fld>
            <a:endParaRPr lang="en-US"/>
          </a:p>
        </p:txBody>
      </p:sp>
    </p:spTree>
    <p:extLst>
      <p:ext uri="{BB962C8B-B14F-4D97-AF65-F5344CB8AC3E}">
        <p14:creationId xmlns:p14="http://schemas.microsoft.com/office/powerpoint/2010/main" val="287784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9F20-08F2-3845-B117-782B6008E0AA}" type="slidenum">
              <a:rPr lang="en-US" smtClean="0"/>
              <a:t>5</a:t>
            </a:fld>
            <a:endParaRPr lang="en-US"/>
          </a:p>
        </p:txBody>
      </p:sp>
    </p:spTree>
    <p:extLst>
      <p:ext uri="{BB962C8B-B14F-4D97-AF65-F5344CB8AC3E}">
        <p14:creationId xmlns:p14="http://schemas.microsoft.com/office/powerpoint/2010/main" val="215227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9F20-08F2-3845-B117-782B6008E0AA}" type="slidenum">
              <a:rPr lang="en-US" smtClean="0"/>
              <a:t>6</a:t>
            </a:fld>
            <a:endParaRPr lang="en-US"/>
          </a:p>
        </p:txBody>
      </p:sp>
    </p:spTree>
    <p:extLst>
      <p:ext uri="{BB962C8B-B14F-4D97-AF65-F5344CB8AC3E}">
        <p14:creationId xmlns:p14="http://schemas.microsoft.com/office/powerpoint/2010/main" val="355271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9F20-08F2-3845-B117-782B6008E0AA}" type="slidenum">
              <a:rPr lang="en-US" smtClean="0"/>
              <a:t>7</a:t>
            </a:fld>
            <a:endParaRPr lang="en-US"/>
          </a:p>
        </p:txBody>
      </p:sp>
    </p:spTree>
    <p:extLst>
      <p:ext uri="{BB962C8B-B14F-4D97-AF65-F5344CB8AC3E}">
        <p14:creationId xmlns:p14="http://schemas.microsoft.com/office/powerpoint/2010/main" val="236597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99F20-08F2-3845-B117-782B6008E0AA}" type="slidenum">
              <a:rPr lang="en-US" smtClean="0"/>
              <a:t>9</a:t>
            </a:fld>
            <a:endParaRPr lang="en-US"/>
          </a:p>
        </p:txBody>
      </p:sp>
    </p:spTree>
    <p:extLst>
      <p:ext uri="{BB962C8B-B14F-4D97-AF65-F5344CB8AC3E}">
        <p14:creationId xmlns:p14="http://schemas.microsoft.com/office/powerpoint/2010/main" val="119850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78F4-5655-3882-C254-3D6026752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02611-8D13-E466-90E2-6CA2D088C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2C480-7CE2-5335-A244-8CD3354173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6D36A2-57B4-08E4-0B78-4ED7D1735E53}"/>
              </a:ext>
            </a:extLst>
          </p:cNvPr>
          <p:cNvSpPr>
            <a:spLocks noGrp="1"/>
          </p:cNvSpPr>
          <p:nvPr>
            <p:ph type="sldNum" sz="quarter" idx="5"/>
          </p:nvPr>
        </p:nvSpPr>
        <p:spPr/>
        <p:txBody>
          <a:bodyPr/>
          <a:lstStyle/>
          <a:p>
            <a:fld id="{08599F20-08F2-3845-B117-782B6008E0AA}" type="slidenum">
              <a:rPr lang="en-US" smtClean="0"/>
              <a:t>10</a:t>
            </a:fld>
            <a:endParaRPr lang="en-US"/>
          </a:p>
        </p:txBody>
      </p:sp>
    </p:spTree>
    <p:extLst>
      <p:ext uri="{BB962C8B-B14F-4D97-AF65-F5344CB8AC3E}">
        <p14:creationId xmlns:p14="http://schemas.microsoft.com/office/powerpoint/2010/main" val="500035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3AA2-E9BD-95D2-88C7-8E58EC7FF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CB032-22CF-21C3-6C82-009D14BE1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76BDCB-3F9F-88F3-5A52-994184ADB2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735193-E12E-ADF5-7EE7-3326CEFC6F63}"/>
              </a:ext>
            </a:extLst>
          </p:cNvPr>
          <p:cNvSpPr>
            <a:spLocks noGrp="1"/>
          </p:cNvSpPr>
          <p:nvPr>
            <p:ph type="sldNum" sz="quarter" idx="5"/>
          </p:nvPr>
        </p:nvSpPr>
        <p:spPr/>
        <p:txBody>
          <a:bodyPr/>
          <a:lstStyle/>
          <a:p>
            <a:fld id="{08599F20-08F2-3845-B117-782B6008E0AA}" type="slidenum">
              <a:rPr lang="en-US" smtClean="0"/>
              <a:t>11</a:t>
            </a:fld>
            <a:endParaRPr lang="en-US"/>
          </a:p>
        </p:txBody>
      </p:sp>
    </p:spTree>
    <p:extLst>
      <p:ext uri="{BB962C8B-B14F-4D97-AF65-F5344CB8AC3E}">
        <p14:creationId xmlns:p14="http://schemas.microsoft.com/office/powerpoint/2010/main" val="2848325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56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knockers@gleafink.com"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person, standing&#10;&#10;Description automatically generated">
            <a:extLst>
              <a:ext uri="{FF2B5EF4-FFF2-40B4-BE49-F238E27FC236}">
                <a16:creationId xmlns:a16="http://schemas.microsoft.com/office/drawing/2014/main" id="{7DBE42E2-15A0-5F0A-0E15-C69D7F92A5D3}"/>
              </a:ext>
            </a:extLst>
          </p:cNvPr>
          <p:cNvPicPr>
            <a:picLocks noChangeAspect="1"/>
          </p:cNvPicPr>
          <p:nvPr/>
        </p:nvPicPr>
        <p:blipFill rotWithShape="1">
          <a:blip r:embed="rId2">
            <a:extLst>
              <a:ext uri="{28A0092B-C50C-407E-A947-70E740481C1C}">
                <a14:useLocalDpi xmlns:a14="http://schemas.microsoft.com/office/drawing/2010/main" val="0"/>
              </a:ext>
            </a:extLst>
          </a:blip>
          <a:srcRect t="1765"/>
          <a:stretch/>
        </p:blipFill>
        <p:spPr>
          <a:xfrm>
            <a:off x="20354" y="0"/>
            <a:ext cx="18287980" cy="10287000"/>
          </a:xfrm>
          <a:prstGeom prst="rect">
            <a:avLst/>
          </a:prstGeom>
          <a:solidFill>
            <a:srgbClr val="00B0F0"/>
          </a:solidFill>
        </p:spPr>
      </p:pic>
      <p:pic>
        <p:nvPicPr>
          <p:cNvPr id="8" name="Picture 7" descr="A blue and green logo&#10;&#10;Description automatically generated">
            <a:extLst>
              <a:ext uri="{FF2B5EF4-FFF2-40B4-BE49-F238E27FC236}">
                <a16:creationId xmlns:a16="http://schemas.microsoft.com/office/drawing/2014/main" id="{30C7184F-127C-EF1B-0C91-BB97F0143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0120" y="4222702"/>
            <a:ext cx="6249687" cy="1234311"/>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591A-7F07-E7F4-0C44-FABD7E581B2B}"/>
            </a:ext>
          </a:extLst>
        </p:cNvPr>
        <p:cNvGrpSpPr/>
        <p:nvPr/>
      </p:nvGrpSpPr>
      <p:grpSpPr>
        <a:xfrm>
          <a:off x="0" y="0"/>
          <a:ext cx="0" cy="0"/>
          <a:chOff x="0" y="0"/>
          <a:chExt cx="0" cy="0"/>
        </a:xfrm>
      </p:grpSpPr>
      <p:sp>
        <p:nvSpPr>
          <p:cNvPr id="83" name="Freeform 2">
            <a:extLst>
              <a:ext uri="{FF2B5EF4-FFF2-40B4-BE49-F238E27FC236}">
                <a16:creationId xmlns:a16="http://schemas.microsoft.com/office/drawing/2014/main" id="{9961C92C-3D85-9BBF-1EF5-CF949223774E}"/>
              </a:ext>
            </a:extLst>
          </p:cNvPr>
          <p:cNvSpPr/>
          <p:nvPr/>
        </p:nvSpPr>
        <p:spPr>
          <a:xfrm>
            <a:off x="-16749" y="-88803"/>
            <a:ext cx="18381389" cy="10560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703" b="-1703"/>
            </a:stretch>
          </a:blipFill>
        </p:spPr>
        <p:txBody>
          <a:bodyPr/>
          <a:lstStyle/>
          <a:p>
            <a:endParaRPr lang="en-US" dirty="0"/>
          </a:p>
        </p:txBody>
      </p:sp>
      <p:sp>
        <p:nvSpPr>
          <p:cNvPr id="2" name="Rectangle 1">
            <a:extLst>
              <a:ext uri="{FF2B5EF4-FFF2-40B4-BE49-F238E27FC236}">
                <a16:creationId xmlns:a16="http://schemas.microsoft.com/office/drawing/2014/main" id="{F1E466D4-B6AD-5639-DF50-C3E063AB0342}"/>
              </a:ext>
            </a:extLst>
          </p:cNvPr>
          <p:cNvSpPr/>
          <p:nvPr/>
        </p:nvSpPr>
        <p:spPr>
          <a:xfrm>
            <a:off x="349240" y="430962"/>
            <a:ext cx="15856605" cy="203155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F84167-C926-6424-FC84-E3B773A9B5B2}"/>
              </a:ext>
            </a:extLst>
          </p:cNvPr>
          <p:cNvSpPr txBox="1"/>
          <p:nvPr/>
        </p:nvSpPr>
        <p:spPr>
          <a:xfrm>
            <a:off x="553086" y="904157"/>
            <a:ext cx="15372713" cy="1938992"/>
          </a:xfrm>
          <a:prstGeom prst="rect">
            <a:avLst/>
          </a:prstGeom>
          <a:noFill/>
        </p:spPr>
        <p:txBody>
          <a:bodyPr wrap="square" rtlCol="0">
            <a:spAutoFit/>
          </a:bodyPr>
          <a:lstStyle/>
          <a:p>
            <a:r>
              <a:rPr lang="en-IN" sz="2000" dirty="0">
                <a:solidFill>
                  <a:schemeClr val="bg1"/>
                </a:solidFill>
                <a:effectLst/>
                <a:latin typeface="Aptos" panose="020B0004020202020204" pitchFamily="34" charset="0"/>
              </a:rPr>
              <a:t>Gleafink’s Generative AI-powered customer intelligence product enables organizations to uncover meaningful insights into customer behaviour and preferences. By harnessing advanced algorithms, it facilitates precise customer segmentation, calculates Customer Lifetime Value (CLTV), crafts targeted strategies, and provides personalized product recommendations——all seamlessly accessible through Gleafink intuitive AI assistant ‘Ar</a:t>
            </a:r>
            <a:r>
              <a:rPr lang="en-IN" sz="2000" dirty="0">
                <a:solidFill>
                  <a:srgbClr val="FFC000"/>
                </a:solidFill>
                <a:effectLst/>
                <a:latin typeface="Aptos" panose="020B0004020202020204" pitchFamily="34" charset="0"/>
              </a:rPr>
              <a:t>vi</a:t>
            </a:r>
            <a:r>
              <a:rPr lang="en-IN" sz="2000" dirty="0">
                <a:solidFill>
                  <a:schemeClr val="bg1"/>
                </a:solidFill>
                <a:effectLst/>
                <a:latin typeface="Aptos" panose="020B0004020202020204" pitchFamily="34" charset="0"/>
              </a:rPr>
              <a:t>s’</a:t>
            </a:r>
          </a:p>
          <a:p>
            <a:br>
              <a:rPr lang="en-IN" sz="2000" dirty="0">
                <a:solidFill>
                  <a:schemeClr val="bg1"/>
                </a:solidFill>
                <a:effectLst/>
                <a:latin typeface="Montserrat" pitchFamily="2" charset="77"/>
              </a:rPr>
            </a:br>
            <a:endParaRPr lang="en-IN" sz="2000" dirty="0">
              <a:solidFill>
                <a:schemeClr val="bg1"/>
              </a:solidFill>
              <a:effectLst/>
              <a:latin typeface="Montserrat" pitchFamily="2" charset="77"/>
            </a:endParaRPr>
          </a:p>
        </p:txBody>
      </p:sp>
      <p:sp>
        <p:nvSpPr>
          <p:cNvPr id="5" name="Rounded Rectangle 4">
            <a:extLst>
              <a:ext uri="{FF2B5EF4-FFF2-40B4-BE49-F238E27FC236}">
                <a16:creationId xmlns:a16="http://schemas.microsoft.com/office/drawing/2014/main" id="{4953B489-20B5-6E52-2915-9A37C3082E8D}"/>
              </a:ext>
            </a:extLst>
          </p:cNvPr>
          <p:cNvSpPr/>
          <p:nvPr/>
        </p:nvSpPr>
        <p:spPr>
          <a:xfrm>
            <a:off x="1190973" y="116297"/>
            <a:ext cx="7014373" cy="685800"/>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C000"/>
                </a:solidFill>
                <a:latin typeface="Montserrat" pitchFamily="2" charset="77"/>
              </a:rPr>
              <a:t>CUSTOMER INTELLIGENCE USING GEN AI</a:t>
            </a:r>
            <a:endParaRPr lang="en-US" sz="2800" b="1" dirty="0">
              <a:solidFill>
                <a:srgbClr val="FFC000"/>
              </a:solidFill>
              <a:latin typeface="Montserrat" pitchFamily="2" charset="77"/>
            </a:endParaRPr>
          </a:p>
        </p:txBody>
      </p:sp>
      <p:sp>
        <p:nvSpPr>
          <p:cNvPr id="146" name="TextBox 145">
            <a:extLst>
              <a:ext uri="{FF2B5EF4-FFF2-40B4-BE49-F238E27FC236}">
                <a16:creationId xmlns:a16="http://schemas.microsoft.com/office/drawing/2014/main" id="{FC8B6F0F-61A2-9BED-6B14-47EFE8209CB8}"/>
              </a:ext>
            </a:extLst>
          </p:cNvPr>
          <p:cNvSpPr txBox="1"/>
          <p:nvPr/>
        </p:nvSpPr>
        <p:spPr>
          <a:xfrm>
            <a:off x="21717000" y="6146800"/>
            <a:ext cx="184731" cy="369332"/>
          </a:xfrm>
          <a:prstGeom prst="rect">
            <a:avLst/>
          </a:prstGeom>
          <a:noFill/>
        </p:spPr>
        <p:txBody>
          <a:bodyPr wrap="none" rtlCol="0">
            <a:spAutoFit/>
          </a:bodyPr>
          <a:lstStyle/>
          <a:p>
            <a:endParaRPr lang="en-US"/>
          </a:p>
        </p:txBody>
      </p:sp>
      <p:grpSp>
        <p:nvGrpSpPr>
          <p:cNvPr id="187" name="Group 186">
            <a:extLst>
              <a:ext uri="{FF2B5EF4-FFF2-40B4-BE49-F238E27FC236}">
                <a16:creationId xmlns:a16="http://schemas.microsoft.com/office/drawing/2014/main" id="{D2707E9F-4436-6076-1B2F-B2A0D19BDE14}"/>
              </a:ext>
            </a:extLst>
          </p:cNvPr>
          <p:cNvGrpSpPr/>
          <p:nvPr/>
        </p:nvGrpSpPr>
        <p:grpSpPr>
          <a:xfrm>
            <a:off x="604266" y="3316344"/>
            <a:ext cx="7447180" cy="5470028"/>
            <a:chOff x="149903" y="3586292"/>
            <a:chExt cx="7447180" cy="5470028"/>
          </a:xfrm>
        </p:grpSpPr>
        <p:grpSp>
          <p:nvGrpSpPr>
            <p:cNvPr id="55" name="object 5">
              <a:extLst>
                <a:ext uri="{FF2B5EF4-FFF2-40B4-BE49-F238E27FC236}">
                  <a16:creationId xmlns:a16="http://schemas.microsoft.com/office/drawing/2014/main" id="{23F69F9C-E741-7C21-142B-A140E765CF1C}"/>
                </a:ext>
              </a:extLst>
            </p:cNvPr>
            <p:cNvGrpSpPr/>
            <p:nvPr/>
          </p:nvGrpSpPr>
          <p:grpSpPr>
            <a:xfrm>
              <a:off x="1558124" y="4074005"/>
              <a:ext cx="4837430" cy="4837430"/>
              <a:chOff x="4761497" y="1889483"/>
              <a:chExt cx="4837430" cy="4837430"/>
            </a:xfrm>
          </p:grpSpPr>
          <p:sp>
            <p:nvSpPr>
              <p:cNvPr id="63" name="object 6">
                <a:extLst>
                  <a:ext uri="{FF2B5EF4-FFF2-40B4-BE49-F238E27FC236}">
                    <a16:creationId xmlns:a16="http://schemas.microsoft.com/office/drawing/2014/main" id="{07C48B7F-CD1A-A58D-78F5-23D897D8AF51}"/>
                  </a:ext>
                </a:extLst>
              </p:cNvPr>
              <p:cNvSpPr/>
              <p:nvPr/>
            </p:nvSpPr>
            <p:spPr>
              <a:xfrm>
                <a:off x="4761497" y="1889483"/>
                <a:ext cx="2418715" cy="2418715"/>
              </a:xfrm>
              <a:custGeom>
                <a:avLst/>
                <a:gdLst/>
                <a:ahLst/>
                <a:cxnLst/>
                <a:rect l="l" t="t" r="r" b="b"/>
                <a:pathLst>
                  <a:path w="2418715" h="2418715">
                    <a:moveTo>
                      <a:pt x="1360427" y="2418538"/>
                    </a:moveTo>
                    <a:lnTo>
                      <a:pt x="0" y="2418538"/>
                    </a:lnTo>
                    <a:lnTo>
                      <a:pt x="2418538" y="0"/>
                    </a:lnTo>
                    <a:lnTo>
                      <a:pt x="2418538" y="1360427"/>
                    </a:lnTo>
                    <a:lnTo>
                      <a:pt x="1360427" y="2418538"/>
                    </a:lnTo>
                    <a:close/>
                  </a:path>
                </a:pathLst>
              </a:custGeom>
              <a:solidFill>
                <a:srgbClr val="DD8433"/>
              </a:solidFill>
            </p:spPr>
            <p:txBody>
              <a:bodyPr wrap="square" lIns="0" tIns="0" rIns="0" bIns="0" rtlCol="0"/>
              <a:lstStyle/>
              <a:p>
                <a:endParaRPr/>
              </a:p>
            </p:txBody>
          </p:sp>
          <p:sp>
            <p:nvSpPr>
              <p:cNvPr id="80" name="object 7">
                <a:extLst>
                  <a:ext uri="{FF2B5EF4-FFF2-40B4-BE49-F238E27FC236}">
                    <a16:creationId xmlns:a16="http://schemas.microsoft.com/office/drawing/2014/main" id="{21BFF4D3-DC9F-4B6C-55BA-5232B1E7458C}"/>
                  </a:ext>
                </a:extLst>
              </p:cNvPr>
              <p:cNvSpPr/>
              <p:nvPr/>
            </p:nvSpPr>
            <p:spPr>
              <a:xfrm>
                <a:off x="4761497" y="4308021"/>
                <a:ext cx="2418715" cy="2418715"/>
              </a:xfrm>
              <a:custGeom>
                <a:avLst/>
                <a:gdLst/>
                <a:ahLst/>
                <a:cxnLst/>
                <a:rect l="l" t="t" r="r" b="b"/>
                <a:pathLst>
                  <a:path w="2418715" h="2418715">
                    <a:moveTo>
                      <a:pt x="2418538" y="2418538"/>
                    </a:moveTo>
                    <a:lnTo>
                      <a:pt x="0" y="0"/>
                    </a:lnTo>
                    <a:lnTo>
                      <a:pt x="1360427" y="0"/>
                    </a:lnTo>
                    <a:lnTo>
                      <a:pt x="2418538" y="1058110"/>
                    </a:lnTo>
                    <a:lnTo>
                      <a:pt x="2418538" y="2418538"/>
                    </a:lnTo>
                    <a:close/>
                  </a:path>
                </a:pathLst>
              </a:custGeom>
              <a:solidFill>
                <a:srgbClr val="E3CC08"/>
              </a:solidFill>
            </p:spPr>
            <p:txBody>
              <a:bodyPr wrap="square" lIns="0" tIns="0" rIns="0" bIns="0" rtlCol="0"/>
              <a:lstStyle/>
              <a:p>
                <a:endParaRPr/>
              </a:p>
            </p:txBody>
          </p:sp>
          <p:sp>
            <p:nvSpPr>
              <p:cNvPr id="81" name="object 8">
                <a:extLst>
                  <a:ext uri="{FF2B5EF4-FFF2-40B4-BE49-F238E27FC236}">
                    <a16:creationId xmlns:a16="http://schemas.microsoft.com/office/drawing/2014/main" id="{92E97F0D-75BD-100B-ADC2-D767232C9F09}"/>
                  </a:ext>
                </a:extLst>
              </p:cNvPr>
              <p:cNvSpPr/>
              <p:nvPr/>
            </p:nvSpPr>
            <p:spPr>
              <a:xfrm>
                <a:off x="7180035" y="4308021"/>
                <a:ext cx="2418715" cy="2418715"/>
              </a:xfrm>
              <a:custGeom>
                <a:avLst/>
                <a:gdLst/>
                <a:ahLst/>
                <a:cxnLst/>
                <a:rect l="l" t="t" r="r" b="b"/>
                <a:pathLst>
                  <a:path w="2418715" h="2418715">
                    <a:moveTo>
                      <a:pt x="0" y="2418538"/>
                    </a:moveTo>
                    <a:lnTo>
                      <a:pt x="2" y="1058110"/>
                    </a:lnTo>
                    <a:lnTo>
                      <a:pt x="1058111" y="0"/>
                    </a:lnTo>
                    <a:lnTo>
                      <a:pt x="2418538" y="0"/>
                    </a:lnTo>
                    <a:lnTo>
                      <a:pt x="0" y="2418538"/>
                    </a:lnTo>
                    <a:close/>
                  </a:path>
                </a:pathLst>
              </a:custGeom>
              <a:solidFill>
                <a:srgbClr val="92C031"/>
              </a:solidFill>
            </p:spPr>
            <p:txBody>
              <a:bodyPr wrap="square" lIns="0" tIns="0" rIns="0" bIns="0" rtlCol="0"/>
              <a:lstStyle/>
              <a:p>
                <a:endParaRPr/>
              </a:p>
            </p:txBody>
          </p:sp>
          <p:sp>
            <p:nvSpPr>
              <p:cNvPr id="145" name="object 9">
                <a:extLst>
                  <a:ext uri="{FF2B5EF4-FFF2-40B4-BE49-F238E27FC236}">
                    <a16:creationId xmlns:a16="http://schemas.microsoft.com/office/drawing/2014/main" id="{072753B2-1640-6E34-D39E-231C176B4C9A}"/>
                  </a:ext>
                </a:extLst>
              </p:cNvPr>
              <p:cNvSpPr/>
              <p:nvPr/>
            </p:nvSpPr>
            <p:spPr>
              <a:xfrm>
                <a:off x="7180035" y="1889483"/>
                <a:ext cx="2418715" cy="2418715"/>
              </a:xfrm>
              <a:custGeom>
                <a:avLst/>
                <a:gdLst/>
                <a:ahLst/>
                <a:cxnLst/>
                <a:rect l="l" t="t" r="r" b="b"/>
                <a:pathLst>
                  <a:path w="2418715" h="2418715">
                    <a:moveTo>
                      <a:pt x="2418538" y="2418538"/>
                    </a:moveTo>
                    <a:lnTo>
                      <a:pt x="1058113" y="2418538"/>
                    </a:lnTo>
                    <a:lnTo>
                      <a:pt x="2" y="1360427"/>
                    </a:lnTo>
                    <a:lnTo>
                      <a:pt x="0" y="0"/>
                    </a:lnTo>
                    <a:lnTo>
                      <a:pt x="2418538" y="2418538"/>
                    </a:lnTo>
                    <a:close/>
                  </a:path>
                </a:pathLst>
              </a:custGeom>
              <a:solidFill>
                <a:srgbClr val="3AC481"/>
              </a:solidFill>
            </p:spPr>
            <p:txBody>
              <a:bodyPr wrap="square" lIns="0" tIns="0" rIns="0" bIns="0" rtlCol="0"/>
              <a:lstStyle/>
              <a:p>
                <a:endParaRPr/>
              </a:p>
            </p:txBody>
          </p:sp>
        </p:grpSp>
        <p:sp>
          <p:nvSpPr>
            <p:cNvPr id="147" name="object 25">
              <a:extLst>
                <a:ext uri="{FF2B5EF4-FFF2-40B4-BE49-F238E27FC236}">
                  <a16:creationId xmlns:a16="http://schemas.microsoft.com/office/drawing/2014/main" id="{AC56E53E-18D2-FFE4-59E3-35AEB4539775}"/>
                </a:ext>
              </a:extLst>
            </p:cNvPr>
            <p:cNvSpPr txBox="1"/>
            <p:nvPr/>
          </p:nvSpPr>
          <p:spPr>
            <a:xfrm>
              <a:off x="149903" y="3586292"/>
              <a:ext cx="2155190" cy="1691005"/>
            </a:xfrm>
            <a:prstGeom prst="rect">
              <a:avLst/>
            </a:prstGeom>
          </p:spPr>
          <p:txBody>
            <a:bodyPr vert="horz" wrap="square" lIns="0" tIns="11430" rIns="0" bIns="0" rtlCol="0">
              <a:spAutoFit/>
            </a:bodyPr>
            <a:lstStyle/>
            <a:p>
              <a:pPr marL="12700" marR="5080" indent="1234440">
                <a:lnSpc>
                  <a:spcPct val="101699"/>
                </a:lnSpc>
                <a:spcBef>
                  <a:spcPts val="90"/>
                </a:spcBef>
              </a:pPr>
              <a:r>
                <a:rPr sz="1950" b="1" spc="-30" dirty="0">
                  <a:solidFill>
                    <a:srgbClr val="DD8433"/>
                  </a:solidFill>
                  <a:latin typeface="Trebuchet MS"/>
                  <a:cs typeface="Trebuchet MS"/>
                </a:rPr>
                <a:t>Product </a:t>
              </a:r>
              <a:r>
                <a:rPr sz="1950" b="1" spc="-10" dirty="0">
                  <a:solidFill>
                    <a:srgbClr val="DD8433"/>
                  </a:solidFill>
                  <a:latin typeface="Trebuchet MS"/>
                  <a:cs typeface="Trebuchet MS"/>
                </a:rPr>
                <a:t>Recommendations</a:t>
              </a:r>
              <a:endParaRPr sz="1950" dirty="0">
                <a:latin typeface="Trebuchet MS"/>
                <a:cs typeface="Trebuchet MS"/>
              </a:endParaRPr>
            </a:p>
            <a:p>
              <a:pPr marL="172085" marR="5080" indent="389890" algn="r">
                <a:lnSpc>
                  <a:spcPct val="102600"/>
                </a:lnSpc>
                <a:spcBef>
                  <a:spcPts val="1215"/>
                </a:spcBef>
              </a:pPr>
              <a:r>
                <a:rPr sz="1450" spc="75" dirty="0">
                  <a:solidFill>
                    <a:schemeClr val="bg1"/>
                  </a:solidFill>
                  <a:latin typeface="Trebuchet MS"/>
                  <a:cs typeface="Trebuchet MS"/>
                </a:rPr>
                <a:t>Suggests</a:t>
              </a:r>
              <a:r>
                <a:rPr sz="1450" spc="-55" dirty="0">
                  <a:solidFill>
                    <a:schemeClr val="bg1"/>
                  </a:solidFill>
                  <a:latin typeface="Trebuchet MS"/>
                  <a:cs typeface="Trebuchet MS"/>
                </a:rPr>
                <a:t> </a:t>
              </a:r>
              <a:r>
                <a:rPr sz="1450" spc="-10" dirty="0">
                  <a:solidFill>
                    <a:schemeClr val="bg1"/>
                  </a:solidFill>
                  <a:latin typeface="Trebuchet MS"/>
                  <a:cs typeface="Trebuchet MS"/>
                </a:rPr>
                <a:t>products </a:t>
              </a:r>
              <a:r>
                <a:rPr sz="1450" dirty="0">
                  <a:solidFill>
                    <a:schemeClr val="bg1"/>
                  </a:solidFill>
                  <a:latin typeface="Trebuchet MS"/>
                  <a:cs typeface="Trebuchet MS"/>
                </a:rPr>
                <a:t>based</a:t>
              </a:r>
              <a:r>
                <a:rPr sz="1450" spc="90" dirty="0">
                  <a:solidFill>
                    <a:schemeClr val="bg1"/>
                  </a:solidFill>
                  <a:latin typeface="Trebuchet MS"/>
                  <a:cs typeface="Trebuchet MS"/>
                </a:rPr>
                <a:t> </a:t>
              </a:r>
              <a:r>
                <a:rPr sz="1450" dirty="0">
                  <a:solidFill>
                    <a:schemeClr val="bg1"/>
                  </a:solidFill>
                  <a:latin typeface="Trebuchet MS"/>
                  <a:cs typeface="Trebuchet MS"/>
                </a:rPr>
                <a:t>on</a:t>
              </a:r>
              <a:r>
                <a:rPr sz="1450" spc="90" dirty="0">
                  <a:solidFill>
                    <a:schemeClr val="bg1"/>
                  </a:solidFill>
                  <a:latin typeface="Trebuchet MS"/>
                  <a:cs typeface="Trebuchet MS"/>
                </a:rPr>
                <a:t> </a:t>
              </a:r>
              <a:r>
                <a:rPr sz="1450" spc="-20" dirty="0">
                  <a:solidFill>
                    <a:schemeClr val="bg1"/>
                  </a:solidFill>
                  <a:latin typeface="Trebuchet MS"/>
                  <a:cs typeface="Trebuchet MS"/>
                </a:rPr>
                <a:t>past </a:t>
              </a:r>
              <a:r>
                <a:rPr sz="1450" dirty="0">
                  <a:solidFill>
                    <a:schemeClr val="bg1"/>
                  </a:solidFill>
                  <a:latin typeface="Trebuchet MS"/>
                  <a:cs typeface="Trebuchet MS"/>
                </a:rPr>
                <a:t>interactions</a:t>
              </a:r>
              <a:r>
                <a:rPr sz="1450" spc="-80" dirty="0">
                  <a:solidFill>
                    <a:schemeClr val="bg1"/>
                  </a:solidFill>
                  <a:latin typeface="Trebuchet MS"/>
                  <a:cs typeface="Trebuchet MS"/>
                </a:rPr>
                <a:t> </a:t>
              </a:r>
              <a:r>
                <a:rPr sz="1450" dirty="0">
                  <a:solidFill>
                    <a:schemeClr val="bg1"/>
                  </a:solidFill>
                  <a:latin typeface="Trebuchet MS"/>
                  <a:cs typeface="Trebuchet MS"/>
                </a:rPr>
                <a:t>to</a:t>
              </a:r>
              <a:r>
                <a:rPr sz="1450" spc="-75" dirty="0">
                  <a:solidFill>
                    <a:schemeClr val="bg1"/>
                  </a:solidFill>
                  <a:latin typeface="Trebuchet MS"/>
                  <a:cs typeface="Trebuchet MS"/>
                </a:rPr>
                <a:t> </a:t>
              </a:r>
              <a:r>
                <a:rPr sz="1450" spc="-10" dirty="0">
                  <a:solidFill>
                    <a:schemeClr val="bg1"/>
                  </a:solidFill>
                  <a:latin typeface="Trebuchet MS"/>
                  <a:cs typeface="Trebuchet MS"/>
                </a:rPr>
                <a:t>enhance</a:t>
              </a:r>
              <a:endParaRPr sz="1450" dirty="0">
                <a:solidFill>
                  <a:schemeClr val="bg1"/>
                </a:solidFill>
                <a:latin typeface="Trebuchet MS"/>
                <a:cs typeface="Trebuchet MS"/>
              </a:endParaRPr>
            </a:p>
            <a:p>
              <a:pPr marR="8255" algn="r">
                <a:lnSpc>
                  <a:spcPct val="100000"/>
                </a:lnSpc>
                <a:spcBef>
                  <a:spcPts val="45"/>
                </a:spcBef>
              </a:pPr>
              <a:r>
                <a:rPr sz="1450" spc="-10" dirty="0">
                  <a:solidFill>
                    <a:schemeClr val="bg1"/>
                  </a:solidFill>
                  <a:latin typeface="Trebuchet MS"/>
                  <a:cs typeface="Trebuchet MS"/>
                </a:rPr>
                <a:t>experience</a:t>
              </a:r>
              <a:r>
                <a:rPr sz="1450" spc="-10" dirty="0">
                  <a:solidFill>
                    <a:srgbClr val="474747"/>
                  </a:solidFill>
                  <a:latin typeface="Trebuchet MS"/>
                  <a:cs typeface="Trebuchet MS"/>
                </a:rPr>
                <a:t>.</a:t>
              </a:r>
              <a:endParaRPr sz="1450" dirty="0">
                <a:latin typeface="Trebuchet MS"/>
                <a:cs typeface="Trebuchet MS"/>
              </a:endParaRPr>
            </a:p>
          </p:txBody>
        </p:sp>
        <p:sp>
          <p:nvSpPr>
            <p:cNvPr id="148" name="object 26">
              <a:extLst>
                <a:ext uri="{FF2B5EF4-FFF2-40B4-BE49-F238E27FC236}">
                  <a16:creationId xmlns:a16="http://schemas.microsoft.com/office/drawing/2014/main" id="{B6CE1E60-FA08-4974-21D2-8A8676897600}"/>
                </a:ext>
              </a:extLst>
            </p:cNvPr>
            <p:cNvSpPr txBox="1"/>
            <p:nvPr/>
          </p:nvSpPr>
          <p:spPr>
            <a:xfrm>
              <a:off x="467210" y="7365257"/>
              <a:ext cx="1856105" cy="1691005"/>
            </a:xfrm>
            <a:prstGeom prst="rect">
              <a:avLst/>
            </a:prstGeom>
          </p:spPr>
          <p:txBody>
            <a:bodyPr vert="horz" wrap="square" lIns="0" tIns="11430" rIns="0" bIns="0" rtlCol="0">
              <a:spAutoFit/>
            </a:bodyPr>
            <a:lstStyle/>
            <a:p>
              <a:pPr marL="866775" marR="5080" indent="-121920">
                <a:lnSpc>
                  <a:spcPct val="101699"/>
                </a:lnSpc>
                <a:spcBef>
                  <a:spcPts val="90"/>
                </a:spcBef>
              </a:pPr>
              <a:r>
                <a:rPr sz="1950" b="1" spc="-10" dirty="0">
                  <a:solidFill>
                    <a:srgbClr val="E3CC08"/>
                  </a:solidFill>
                  <a:latin typeface="Trebuchet MS"/>
                  <a:cs typeface="Trebuchet MS"/>
                </a:rPr>
                <a:t>Targeting Strategy</a:t>
              </a:r>
              <a:endParaRPr sz="1950" dirty="0">
                <a:latin typeface="Trebuchet MS"/>
                <a:cs typeface="Trebuchet MS"/>
              </a:endParaRPr>
            </a:p>
            <a:p>
              <a:pPr marL="12700" marR="22860" indent="54610" algn="r">
                <a:lnSpc>
                  <a:spcPct val="102600"/>
                </a:lnSpc>
                <a:spcBef>
                  <a:spcPts val="1215"/>
                </a:spcBef>
              </a:pPr>
              <a:r>
                <a:rPr sz="1450" dirty="0">
                  <a:solidFill>
                    <a:schemeClr val="bg1"/>
                  </a:solidFill>
                  <a:latin typeface="Trebuchet MS"/>
                  <a:cs typeface="Trebuchet MS"/>
                </a:rPr>
                <a:t>Develops</a:t>
              </a:r>
              <a:r>
                <a:rPr sz="1450" spc="204" dirty="0">
                  <a:solidFill>
                    <a:schemeClr val="bg1"/>
                  </a:solidFill>
                  <a:latin typeface="Trebuchet MS"/>
                  <a:cs typeface="Trebuchet MS"/>
                </a:rPr>
                <a:t> </a:t>
              </a:r>
              <a:r>
                <a:rPr sz="1450" spc="-25" dirty="0">
                  <a:solidFill>
                    <a:schemeClr val="bg1"/>
                  </a:solidFill>
                  <a:latin typeface="Trebuchet MS"/>
                  <a:cs typeface="Trebuchet MS"/>
                </a:rPr>
                <a:t>data-</a:t>
              </a:r>
              <a:r>
                <a:rPr sz="1450" spc="-10" dirty="0">
                  <a:solidFill>
                    <a:schemeClr val="bg1"/>
                  </a:solidFill>
                  <a:latin typeface="Trebuchet MS"/>
                  <a:cs typeface="Trebuchet MS"/>
                </a:rPr>
                <a:t>driven </a:t>
              </a:r>
              <a:r>
                <a:rPr sz="1450" dirty="0">
                  <a:solidFill>
                    <a:schemeClr val="bg1"/>
                  </a:solidFill>
                  <a:latin typeface="Trebuchet MS"/>
                  <a:cs typeface="Trebuchet MS"/>
                </a:rPr>
                <a:t>strategies</a:t>
              </a:r>
              <a:r>
                <a:rPr sz="1450" spc="-20" dirty="0">
                  <a:solidFill>
                    <a:schemeClr val="bg1"/>
                  </a:solidFill>
                  <a:latin typeface="Trebuchet MS"/>
                  <a:cs typeface="Trebuchet MS"/>
                </a:rPr>
                <a:t> </a:t>
              </a:r>
              <a:r>
                <a:rPr sz="1450" dirty="0">
                  <a:solidFill>
                    <a:schemeClr val="bg1"/>
                  </a:solidFill>
                  <a:latin typeface="Trebuchet MS"/>
                  <a:cs typeface="Trebuchet MS"/>
                </a:rPr>
                <a:t>to</a:t>
              </a:r>
              <a:r>
                <a:rPr sz="1450" spc="-15" dirty="0">
                  <a:solidFill>
                    <a:schemeClr val="bg1"/>
                  </a:solidFill>
                  <a:latin typeface="Trebuchet MS"/>
                  <a:cs typeface="Trebuchet MS"/>
                </a:rPr>
                <a:t> </a:t>
              </a:r>
              <a:r>
                <a:rPr sz="1450" spc="-10" dirty="0">
                  <a:solidFill>
                    <a:schemeClr val="bg1"/>
                  </a:solidFill>
                  <a:latin typeface="Trebuchet MS"/>
                  <a:cs typeface="Trebuchet MS"/>
                </a:rPr>
                <a:t>enhance</a:t>
              </a:r>
              <a:endParaRPr sz="1450" dirty="0">
                <a:solidFill>
                  <a:schemeClr val="bg1"/>
                </a:solidFill>
                <a:latin typeface="Trebuchet MS"/>
                <a:cs typeface="Trebuchet MS"/>
              </a:endParaRPr>
            </a:p>
            <a:p>
              <a:pPr marL="646430" marR="22860" indent="330200" algn="r">
                <a:lnSpc>
                  <a:spcPct val="102600"/>
                </a:lnSpc>
              </a:pPr>
              <a:r>
                <a:rPr sz="1450" spc="-10" dirty="0">
                  <a:solidFill>
                    <a:schemeClr val="bg1"/>
                  </a:solidFill>
                  <a:latin typeface="Trebuchet MS"/>
                  <a:cs typeface="Trebuchet MS"/>
                </a:rPr>
                <a:t>marketing effectiveness</a:t>
              </a:r>
              <a:r>
                <a:rPr sz="1450" spc="-10" dirty="0">
                  <a:solidFill>
                    <a:srgbClr val="474747"/>
                  </a:solidFill>
                  <a:latin typeface="Trebuchet MS"/>
                  <a:cs typeface="Trebuchet MS"/>
                </a:rPr>
                <a:t>.</a:t>
              </a:r>
              <a:endParaRPr sz="1450" dirty="0">
                <a:latin typeface="Trebuchet MS"/>
                <a:cs typeface="Trebuchet MS"/>
              </a:endParaRPr>
            </a:p>
          </p:txBody>
        </p:sp>
        <p:sp>
          <p:nvSpPr>
            <p:cNvPr id="149" name="object 27">
              <a:extLst>
                <a:ext uri="{FF2B5EF4-FFF2-40B4-BE49-F238E27FC236}">
                  <a16:creationId xmlns:a16="http://schemas.microsoft.com/office/drawing/2014/main" id="{BD1D2B43-CA0C-77EA-26AA-D6299F800CBE}"/>
                </a:ext>
              </a:extLst>
            </p:cNvPr>
            <p:cNvSpPr txBox="1"/>
            <p:nvPr/>
          </p:nvSpPr>
          <p:spPr>
            <a:xfrm>
              <a:off x="5652078" y="7667575"/>
              <a:ext cx="1660525" cy="1388745"/>
            </a:xfrm>
            <a:prstGeom prst="rect">
              <a:avLst/>
            </a:prstGeom>
          </p:spPr>
          <p:txBody>
            <a:bodyPr vert="horz" wrap="square" lIns="0" tIns="16510" rIns="0" bIns="0" rtlCol="0">
              <a:spAutoFit/>
            </a:bodyPr>
            <a:lstStyle/>
            <a:p>
              <a:pPr marL="13335">
                <a:lnSpc>
                  <a:spcPct val="100000"/>
                </a:lnSpc>
                <a:spcBef>
                  <a:spcPts val="130"/>
                </a:spcBef>
              </a:pPr>
              <a:r>
                <a:rPr sz="1950" b="1" spc="30" dirty="0">
                  <a:solidFill>
                    <a:srgbClr val="92C031"/>
                  </a:solidFill>
                  <a:latin typeface="Trebuchet MS"/>
                  <a:cs typeface="Trebuchet MS"/>
                </a:rPr>
                <a:t>CLTV</a:t>
              </a:r>
              <a:endParaRPr sz="1950" dirty="0">
                <a:latin typeface="Trebuchet MS"/>
                <a:cs typeface="Trebuchet MS"/>
              </a:endParaRPr>
            </a:p>
            <a:p>
              <a:pPr marL="12700" marR="5080">
                <a:lnSpc>
                  <a:spcPct val="102600"/>
                </a:lnSpc>
                <a:spcBef>
                  <a:spcPts val="1215"/>
                </a:spcBef>
              </a:pPr>
              <a:r>
                <a:rPr sz="1450" dirty="0">
                  <a:solidFill>
                    <a:schemeClr val="bg1"/>
                  </a:solidFill>
                  <a:latin typeface="Trebuchet MS"/>
                  <a:cs typeface="Trebuchet MS"/>
                </a:rPr>
                <a:t>Predicts</a:t>
              </a:r>
              <a:r>
                <a:rPr sz="1450" spc="90" dirty="0">
                  <a:solidFill>
                    <a:schemeClr val="bg1"/>
                  </a:solidFill>
                  <a:latin typeface="Trebuchet MS"/>
                  <a:cs typeface="Trebuchet MS"/>
                </a:rPr>
                <a:t> </a:t>
              </a:r>
              <a:r>
                <a:rPr sz="1450" spc="-20" dirty="0">
                  <a:solidFill>
                    <a:schemeClr val="bg1"/>
                  </a:solidFill>
                  <a:latin typeface="Trebuchet MS"/>
                  <a:cs typeface="Trebuchet MS"/>
                </a:rPr>
                <a:t>long-term </a:t>
              </a:r>
              <a:r>
                <a:rPr sz="1450" dirty="0">
                  <a:solidFill>
                    <a:schemeClr val="bg1"/>
                  </a:solidFill>
                  <a:latin typeface="Trebuchet MS"/>
                  <a:cs typeface="Trebuchet MS"/>
                </a:rPr>
                <a:t>customer</a:t>
              </a:r>
              <a:r>
                <a:rPr sz="1450" spc="50" dirty="0">
                  <a:solidFill>
                    <a:schemeClr val="bg1"/>
                  </a:solidFill>
                  <a:latin typeface="Trebuchet MS"/>
                  <a:cs typeface="Trebuchet MS"/>
                </a:rPr>
                <a:t> </a:t>
              </a:r>
              <a:r>
                <a:rPr sz="1450" dirty="0">
                  <a:solidFill>
                    <a:schemeClr val="bg1"/>
                  </a:solidFill>
                  <a:latin typeface="Trebuchet MS"/>
                  <a:cs typeface="Trebuchet MS"/>
                </a:rPr>
                <a:t>value</a:t>
              </a:r>
              <a:r>
                <a:rPr sz="1450" spc="45" dirty="0">
                  <a:solidFill>
                    <a:schemeClr val="bg1"/>
                  </a:solidFill>
                  <a:latin typeface="Trebuchet MS"/>
                  <a:cs typeface="Trebuchet MS"/>
                </a:rPr>
                <a:t> </a:t>
              </a:r>
              <a:r>
                <a:rPr sz="1450" spc="-25" dirty="0">
                  <a:solidFill>
                    <a:schemeClr val="bg1"/>
                  </a:solidFill>
                  <a:latin typeface="Trebuchet MS"/>
                  <a:cs typeface="Trebuchet MS"/>
                </a:rPr>
                <a:t>to </a:t>
              </a:r>
              <a:r>
                <a:rPr sz="1450" spc="-35" dirty="0">
                  <a:solidFill>
                    <a:schemeClr val="bg1"/>
                  </a:solidFill>
                  <a:latin typeface="Trebuchet MS"/>
                  <a:cs typeface="Trebuchet MS"/>
                </a:rPr>
                <a:t>prioritize</a:t>
              </a:r>
              <a:r>
                <a:rPr sz="1450" spc="15" dirty="0">
                  <a:solidFill>
                    <a:schemeClr val="bg1"/>
                  </a:solidFill>
                  <a:latin typeface="Trebuchet MS"/>
                  <a:cs typeface="Trebuchet MS"/>
                </a:rPr>
                <a:t> </a:t>
              </a:r>
              <a:r>
                <a:rPr sz="1450" spc="-10" dirty="0">
                  <a:solidFill>
                    <a:schemeClr val="bg1"/>
                  </a:solidFill>
                  <a:latin typeface="Trebuchet MS"/>
                  <a:cs typeface="Trebuchet MS"/>
                </a:rPr>
                <a:t>high-value segments.</a:t>
              </a:r>
              <a:endParaRPr sz="1450" dirty="0">
                <a:solidFill>
                  <a:schemeClr val="bg1"/>
                </a:solidFill>
                <a:latin typeface="Trebuchet MS"/>
                <a:cs typeface="Trebuchet MS"/>
              </a:endParaRPr>
            </a:p>
          </p:txBody>
        </p:sp>
        <p:sp>
          <p:nvSpPr>
            <p:cNvPr id="150" name="object 28">
              <a:extLst>
                <a:ext uri="{FF2B5EF4-FFF2-40B4-BE49-F238E27FC236}">
                  <a16:creationId xmlns:a16="http://schemas.microsoft.com/office/drawing/2014/main" id="{20663042-977D-751E-6364-447360875308}"/>
                </a:ext>
              </a:extLst>
            </p:cNvPr>
            <p:cNvSpPr txBox="1"/>
            <p:nvPr/>
          </p:nvSpPr>
          <p:spPr>
            <a:xfrm>
              <a:off x="5652078" y="3586292"/>
              <a:ext cx="1945005" cy="1691005"/>
            </a:xfrm>
            <a:prstGeom prst="rect">
              <a:avLst/>
            </a:prstGeom>
          </p:spPr>
          <p:txBody>
            <a:bodyPr vert="horz" wrap="square" lIns="0" tIns="11430" rIns="0" bIns="0" rtlCol="0">
              <a:spAutoFit/>
            </a:bodyPr>
            <a:lstStyle/>
            <a:p>
              <a:pPr marL="12700" marR="338455">
                <a:lnSpc>
                  <a:spcPct val="101699"/>
                </a:lnSpc>
                <a:spcBef>
                  <a:spcPts val="90"/>
                </a:spcBef>
              </a:pPr>
              <a:r>
                <a:rPr sz="1950" b="1" spc="-10" dirty="0">
                  <a:solidFill>
                    <a:srgbClr val="3AC481"/>
                  </a:solidFill>
                  <a:latin typeface="Trebuchet MS"/>
                  <a:cs typeface="Trebuchet MS"/>
                </a:rPr>
                <a:t>Customer Segmentation</a:t>
              </a:r>
              <a:endParaRPr sz="1950" dirty="0">
                <a:latin typeface="Trebuchet MS"/>
                <a:cs typeface="Trebuchet MS"/>
              </a:endParaRPr>
            </a:p>
            <a:p>
              <a:pPr marL="12700" marR="5080">
                <a:lnSpc>
                  <a:spcPct val="102600"/>
                </a:lnSpc>
                <a:spcBef>
                  <a:spcPts val="1215"/>
                </a:spcBef>
              </a:pPr>
              <a:r>
                <a:rPr sz="1450" spc="-10" dirty="0">
                  <a:solidFill>
                    <a:schemeClr val="bg1"/>
                  </a:solidFill>
                  <a:latin typeface="Trebuchet MS"/>
                  <a:cs typeface="Trebuchet MS"/>
                </a:rPr>
                <a:t>Automatically </a:t>
              </a:r>
              <a:r>
                <a:rPr sz="1450" dirty="0">
                  <a:solidFill>
                    <a:schemeClr val="bg1"/>
                  </a:solidFill>
                  <a:latin typeface="Trebuchet MS"/>
                  <a:cs typeface="Trebuchet MS"/>
                </a:rPr>
                <a:t>categorizes</a:t>
              </a:r>
              <a:r>
                <a:rPr sz="1450" spc="170" dirty="0">
                  <a:solidFill>
                    <a:schemeClr val="bg1"/>
                  </a:solidFill>
                  <a:latin typeface="Trebuchet MS"/>
                  <a:cs typeface="Trebuchet MS"/>
                </a:rPr>
                <a:t> </a:t>
              </a:r>
              <a:r>
                <a:rPr sz="1450" spc="-10" dirty="0">
                  <a:solidFill>
                    <a:schemeClr val="bg1"/>
                  </a:solidFill>
                  <a:latin typeface="Trebuchet MS"/>
                  <a:cs typeface="Trebuchet MS"/>
                </a:rPr>
                <a:t>customers </a:t>
              </a:r>
              <a:r>
                <a:rPr sz="1450" dirty="0">
                  <a:solidFill>
                    <a:schemeClr val="bg1"/>
                  </a:solidFill>
                  <a:latin typeface="Trebuchet MS"/>
                  <a:cs typeface="Trebuchet MS"/>
                </a:rPr>
                <a:t>for</a:t>
              </a:r>
              <a:r>
                <a:rPr sz="1450" spc="-80" dirty="0">
                  <a:solidFill>
                    <a:schemeClr val="bg1"/>
                  </a:solidFill>
                  <a:latin typeface="Trebuchet MS"/>
                  <a:cs typeface="Trebuchet MS"/>
                </a:rPr>
                <a:t> </a:t>
              </a:r>
              <a:r>
                <a:rPr sz="1450" spc="-25" dirty="0">
                  <a:solidFill>
                    <a:schemeClr val="bg1"/>
                  </a:solidFill>
                  <a:latin typeface="Trebuchet MS"/>
                  <a:cs typeface="Trebuchet MS"/>
                </a:rPr>
                <a:t>tailored</a:t>
              </a:r>
              <a:r>
                <a:rPr sz="1450" spc="-85" dirty="0">
                  <a:solidFill>
                    <a:schemeClr val="bg1"/>
                  </a:solidFill>
                  <a:latin typeface="Trebuchet MS"/>
                  <a:cs typeface="Trebuchet MS"/>
                </a:rPr>
                <a:t> </a:t>
              </a:r>
              <a:r>
                <a:rPr sz="1450" spc="-10" dirty="0">
                  <a:solidFill>
                    <a:schemeClr val="bg1"/>
                  </a:solidFill>
                  <a:latin typeface="Trebuchet MS"/>
                  <a:cs typeface="Trebuchet MS"/>
                </a:rPr>
                <a:t>marketing strategies.</a:t>
              </a:r>
              <a:endParaRPr sz="1450" dirty="0">
                <a:solidFill>
                  <a:schemeClr val="bg1"/>
                </a:solidFill>
                <a:latin typeface="Trebuchet MS"/>
                <a:cs typeface="Trebuchet MS"/>
              </a:endParaRPr>
            </a:p>
          </p:txBody>
        </p:sp>
        <p:grpSp>
          <p:nvGrpSpPr>
            <p:cNvPr id="151" name="object 32">
              <a:extLst>
                <a:ext uri="{FF2B5EF4-FFF2-40B4-BE49-F238E27FC236}">
                  <a16:creationId xmlns:a16="http://schemas.microsoft.com/office/drawing/2014/main" id="{774AC8D2-84FE-2A31-F468-5640C38F69B4}"/>
                </a:ext>
              </a:extLst>
            </p:cNvPr>
            <p:cNvGrpSpPr/>
            <p:nvPr/>
          </p:nvGrpSpPr>
          <p:grpSpPr>
            <a:xfrm>
              <a:off x="1545704" y="4050991"/>
              <a:ext cx="4862830" cy="4862830"/>
              <a:chOff x="4748900" y="1876886"/>
              <a:chExt cx="4862830" cy="4862830"/>
            </a:xfrm>
          </p:grpSpPr>
          <p:sp>
            <p:nvSpPr>
              <p:cNvPr id="152" name="object 33">
                <a:extLst>
                  <a:ext uri="{FF2B5EF4-FFF2-40B4-BE49-F238E27FC236}">
                    <a16:creationId xmlns:a16="http://schemas.microsoft.com/office/drawing/2014/main" id="{72383D53-B37B-0A69-4627-C8E43E8E0A33}"/>
                  </a:ext>
                </a:extLst>
              </p:cNvPr>
              <p:cNvSpPr/>
              <p:nvPr/>
            </p:nvSpPr>
            <p:spPr>
              <a:xfrm>
                <a:off x="4761497" y="1889483"/>
                <a:ext cx="2418715" cy="2418715"/>
              </a:xfrm>
              <a:custGeom>
                <a:avLst/>
                <a:gdLst/>
                <a:ahLst/>
                <a:cxnLst/>
                <a:rect l="l" t="t" r="r" b="b"/>
                <a:pathLst>
                  <a:path w="2418715" h="2418715">
                    <a:moveTo>
                      <a:pt x="0" y="2418539"/>
                    </a:moveTo>
                    <a:lnTo>
                      <a:pt x="2418537" y="0"/>
                    </a:lnTo>
                    <a:lnTo>
                      <a:pt x="2418539" y="1360427"/>
                    </a:lnTo>
                    <a:lnTo>
                      <a:pt x="1360429" y="2418538"/>
                    </a:lnTo>
                    <a:lnTo>
                      <a:pt x="0" y="2418539"/>
                    </a:lnTo>
                    <a:close/>
                  </a:path>
                </a:pathLst>
              </a:custGeom>
              <a:ln w="25193">
                <a:solidFill>
                  <a:srgbClr val="FFFFFF"/>
                </a:solidFill>
              </a:ln>
            </p:spPr>
            <p:txBody>
              <a:bodyPr wrap="square" lIns="0" tIns="0" rIns="0" bIns="0" rtlCol="0"/>
              <a:lstStyle/>
              <a:p>
                <a:endParaRPr/>
              </a:p>
            </p:txBody>
          </p:sp>
          <p:sp>
            <p:nvSpPr>
              <p:cNvPr id="153" name="object 34">
                <a:extLst>
                  <a:ext uri="{FF2B5EF4-FFF2-40B4-BE49-F238E27FC236}">
                    <a16:creationId xmlns:a16="http://schemas.microsoft.com/office/drawing/2014/main" id="{A8CA365E-7E75-1462-2F25-A809E44CC2D8}"/>
                  </a:ext>
                </a:extLst>
              </p:cNvPr>
              <p:cNvSpPr/>
              <p:nvPr/>
            </p:nvSpPr>
            <p:spPr>
              <a:xfrm>
                <a:off x="4761497" y="4308021"/>
                <a:ext cx="2418715" cy="2418715"/>
              </a:xfrm>
              <a:custGeom>
                <a:avLst/>
                <a:gdLst/>
                <a:ahLst/>
                <a:cxnLst/>
                <a:rect l="l" t="t" r="r" b="b"/>
                <a:pathLst>
                  <a:path w="2418715" h="2418715">
                    <a:moveTo>
                      <a:pt x="0" y="0"/>
                    </a:moveTo>
                    <a:lnTo>
                      <a:pt x="2418538" y="2418538"/>
                    </a:lnTo>
                    <a:lnTo>
                      <a:pt x="2418539" y="1058110"/>
                    </a:lnTo>
                    <a:lnTo>
                      <a:pt x="1360429" y="0"/>
                    </a:lnTo>
                    <a:lnTo>
                      <a:pt x="0" y="0"/>
                    </a:lnTo>
                    <a:close/>
                  </a:path>
                </a:pathLst>
              </a:custGeom>
              <a:ln w="25193">
                <a:solidFill>
                  <a:srgbClr val="FFFFFF"/>
                </a:solidFill>
              </a:ln>
            </p:spPr>
            <p:txBody>
              <a:bodyPr wrap="square" lIns="0" tIns="0" rIns="0" bIns="0" rtlCol="0"/>
              <a:lstStyle/>
              <a:p>
                <a:endParaRPr/>
              </a:p>
            </p:txBody>
          </p:sp>
          <p:sp>
            <p:nvSpPr>
              <p:cNvPr id="154" name="object 35">
                <a:extLst>
                  <a:ext uri="{FF2B5EF4-FFF2-40B4-BE49-F238E27FC236}">
                    <a16:creationId xmlns:a16="http://schemas.microsoft.com/office/drawing/2014/main" id="{3280C29A-C307-CC61-BF69-AE30BB788F45}"/>
                  </a:ext>
                </a:extLst>
              </p:cNvPr>
              <p:cNvSpPr/>
              <p:nvPr/>
            </p:nvSpPr>
            <p:spPr>
              <a:xfrm>
                <a:off x="7180035" y="4308021"/>
                <a:ext cx="2418715" cy="2418715"/>
              </a:xfrm>
              <a:custGeom>
                <a:avLst/>
                <a:gdLst/>
                <a:ahLst/>
                <a:cxnLst/>
                <a:rect l="l" t="t" r="r" b="b"/>
                <a:pathLst>
                  <a:path w="2418715" h="2418715">
                    <a:moveTo>
                      <a:pt x="0" y="2418539"/>
                    </a:moveTo>
                    <a:lnTo>
                      <a:pt x="2418538" y="0"/>
                    </a:lnTo>
                    <a:lnTo>
                      <a:pt x="1058111" y="0"/>
                    </a:lnTo>
                    <a:lnTo>
                      <a:pt x="2" y="1058110"/>
                    </a:lnTo>
                    <a:lnTo>
                      <a:pt x="0" y="2418539"/>
                    </a:lnTo>
                    <a:close/>
                  </a:path>
                </a:pathLst>
              </a:custGeom>
              <a:ln w="25193">
                <a:solidFill>
                  <a:srgbClr val="FFFFFF"/>
                </a:solidFill>
              </a:ln>
            </p:spPr>
            <p:txBody>
              <a:bodyPr wrap="square" lIns="0" tIns="0" rIns="0" bIns="0" rtlCol="0"/>
              <a:lstStyle/>
              <a:p>
                <a:endParaRPr/>
              </a:p>
            </p:txBody>
          </p:sp>
          <p:sp>
            <p:nvSpPr>
              <p:cNvPr id="155" name="object 36">
                <a:extLst>
                  <a:ext uri="{FF2B5EF4-FFF2-40B4-BE49-F238E27FC236}">
                    <a16:creationId xmlns:a16="http://schemas.microsoft.com/office/drawing/2014/main" id="{7144A5E5-9294-4ACE-A872-7D225659C8E9}"/>
                  </a:ext>
                </a:extLst>
              </p:cNvPr>
              <p:cNvSpPr/>
              <p:nvPr/>
            </p:nvSpPr>
            <p:spPr>
              <a:xfrm>
                <a:off x="7180035" y="1889483"/>
                <a:ext cx="2418715" cy="2418715"/>
              </a:xfrm>
              <a:custGeom>
                <a:avLst/>
                <a:gdLst/>
                <a:ahLst/>
                <a:cxnLst/>
                <a:rect l="l" t="t" r="r" b="b"/>
                <a:pathLst>
                  <a:path w="2418715" h="2418715">
                    <a:moveTo>
                      <a:pt x="0" y="0"/>
                    </a:moveTo>
                    <a:lnTo>
                      <a:pt x="2418538" y="2418538"/>
                    </a:lnTo>
                    <a:lnTo>
                      <a:pt x="1058113" y="2418538"/>
                    </a:lnTo>
                    <a:lnTo>
                      <a:pt x="2" y="1360427"/>
                    </a:lnTo>
                    <a:lnTo>
                      <a:pt x="0" y="0"/>
                    </a:lnTo>
                    <a:close/>
                  </a:path>
                </a:pathLst>
              </a:custGeom>
              <a:ln w="25193">
                <a:solidFill>
                  <a:srgbClr val="FFFFFF"/>
                </a:solidFill>
              </a:ln>
            </p:spPr>
            <p:txBody>
              <a:bodyPr wrap="square" lIns="0" tIns="0" rIns="0" bIns="0" rtlCol="0"/>
              <a:lstStyle/>
              <a:p>
                <a:endParaRPr/>
              </a:p>
            </p:txBody>
          </p:sp>
          <p:pic>
            <p:nvPicPr>
              <p:cNvPr id="156" name="object 37">
                <a:extLst>
                  <a:ext uri="{FF2B5EF4-FFF2-40B4-BE49-F238E27FC236}">
                    <a16:creationId xmlns:a16="http://schemas.microsoft.com/office/drawing/2014/main" id="{C59895F8-4BB8-1D19-D97F-77F7023226C5}"/>
                  </a:ext>
                </a:extLst>
              </p:cNvPr>
              <p:cNvPicPr/>
              <p:nvPr/>
            </p:nvPicPr>
            <p:blipFill>
              <a:blip r:embed="rId4" cstate="print"/>
              <a:stretch>
                <a:fillRect/>
              </a:stretch>
            </p:blipFill>
            <p:spPr>
              <a:xfrm>
                <a:off x="7759074" y="3098738"/>
                <a:ext cx="203560" cy="203587"/>
              </a:xfrm>
              <a:prstGeom prst="rect">
                <a:avLst/>
              </a:prstGeom>
            </p:spPr>
          </p:pic>
          <p:sp>
            <p:nvSpPr>
              <p:cNvPr id="157" name="object 38">
                <a:extLst>
                  <a:ext uri="{FF2B5EF4-FFF2-40B4-BE49-F238E27FC236}">
                    <a16:creationId xmlns:a16="http://schemas.microsoft.com/office/drawing/2014/main" id="{2F74252F-9BB2-0864-9F98-EF597E1B4590}"/>
                  </a:ext>
                </a:extLst>
              </p:cNvPr>
              <p:cNvSpPr/>
              <p:nvPr/>
            </p:nvSpPr>
            <p:spPr>
              <a:xfrm>
                <a:off x="7725189" y="3218772"/>
                <a:ext cx="518159" cy="271145"/>
              </a:xfrm>
              <a:custGeom>
                <a:avLst/>
                <a:gdLst/>
                <a:ahLst/>
                <a:cxnLst/>
                <a:rect l="l" t="t" r="r" b="b"/>
                <a:pathLst>
                  <a:path w="518159" h="271145">
                    <a:moveTo>
                      <a:pt x="274428" y="208170"/>
                    </a:moveTo>
                    <a:lnTo>
                      <a:pt x="252635" y="169002"/>
                    </a:lnTo>
                    <a:lnTo>
                      <a:pt x="220854" y="138772"/>
                    </a:lnTo>
                    <a:lnTo>
                      <a:pt x="181584" y="119232"/>
                    </a:lnTo>
                    <a:lnTo>
                      <a:pt x="137327" y="112134"/>
                    </a:lnTo>
                    <a:lnTo>
                      <a:pt x="93029" y="119234"/>
                    </a:lnTo>
                    <a:lnTo>
                      <a:pt x="53711" y="138770"/>
                    </a:lnTo>
                    <a:lnTo>
                      <a:pt x="21868" y="168998"/>
                    </a:lnTo>
                    <a:lnTo>
                      <a:pt x="0" y="208170"/>
                    </a:lnTo>
                    <a:lnTo>
                      <a:pt x="274428" y="208170"/>
                    </a:lnTo>
                    <a:close/>
                  </a:path>
                  <a:path w="518159" h="271145">
                    <a:moveTo>
                      <a:pt x="517592" y="270800"/>
                    </a:moveTo>
                    <a:lnTo>
                      <a:pt x="324336" y="204391"/>
                    </a:lnTo>
                    <a:lnTo>
                      <a:pt x="324336" y="0"/>
                    </a:lnTo>
                  </a:path>
                </a:pathLst>
              </a:custGeom>
              <a:ln w="25193">
                <a:solidFill>
                  <a:srgbClr val="FFFFFF"/>
                </a:solidFill>
              </a:ln>
            </p:spPr>
            <p:txBody>
              <a:bodyPr wrap="square" lIns="0" tIns="0" rIns="0" bIns="0" rtlCol="0"/>
              <a:lstStyle/>
              <a:p>
                <a:endParaRPr/>
              </a:p>
            </p:txBody>
          </p:sp>
          <p:pic>
            <p:nvPicPr>
              <p:cNvPr id="158" name="object 39">
                <a:extLst>
                  <a:ext uri="{FF2B5EF4-FFF2-40B4-BE49-F238E27FC236}">
                    <a16:creationId xmlns:a16="http://schemas.microsoft.com/office/drawing/2014/main" id="{4DDB3025-3BC2-BBD5-DDDE-614487E9DC6D}"/>
                  </a:ext>
                </a:extLst>
              </p:cNvPr>
              <p:cNvPicPr/>
              <p:nvPr/>
            </p:nvPicPr>
            <p:blipFill>
              <a:blip r:embed="rId5" cstate="print"/>
              <a:stretch>
                <a:fillRect/>
              </a:stretch>
            </p:blipFill>
            <p:spPr>
              <a:xfrm>
                <a:off x="7849744" y="3492772"/>
                <a:ext cx="248756" cy="147154"/>
              </a:xfrm>
              <a:prstGeom prst="rect">
                <a:avLst/>
              </a:prstGeom>
            </p:spPr>
          </p:pic>
          <p:sp>
            <p:nvSpPr>
              <p:cNvPr id="159" name="object 40">
                <a:extLst>
                  <a:ext uri="{FF2B5EF4-FFF2-40B4-BE49-F238E27FC236}">
                    <a16:creationId xmlns:a16="http://schemas.microsoft.com/office/drawing/2014/main" id="{9092364D-6E0F-185F-7FEE-5AAA8BFB5836}"/>
                  </a:ext>
                </a:extLst>
              </p:cNvPr>
              <p:cNvSpPr/>
              <p:nvPr/>
            </p:nvSpPr>
            <p:spPr>
              <a:xfrm>
                <a:off x="8005613" y="3219038"/>
                <a:ext cx="248285" cy="271145"/>
              </a:xfrm>
              <a:custGeom>
                <a:avLst/>
                <a:gdLst/>
                <a:ahLst/>
                <a:cxnLst/>
                <a:rect l="l" t="t" r="r" b="b"/>
                <a:pathLst>
                  <a:path w="248284" h="271145">
                    <a:moveTo>
                      <a:pt x="0" y="4470"/>
                    </a:moveTo>
                    <a:lnTo>
                      <a:pt x="54261" y="0"/>
                    </a:lnTo>
                    <a:lnTo>
                      <a:pt x="106907" y="9727"/>
                    </a:lnTo>
                    <a:lnTo>
                      <a:pt x="155229" y="32773"/>
                    </a:lnTo>
                    <a:lnTo>
                      <a:pt x="196521" y="68259"/>
                    </a:lnTo>
                    <a:lnTo>
                      <a:pt x="226996" y="113376"/>
                    </a:lnTo>
                    <a:lnTo>
                      <a:pt x="244303" y="164038"/>
                    </a:lnTo>
                    <a:lnTo>
                      <a:pt x="247880" y="217456"/>
                    </a:lnTo>
                    <a:lnTo>
                      <a:pt x="237167" y="270837"/>
                    </a:lnTo>
                  </a:path>
                </a:pathLst>
              </a:custGeom>
              <a:ln w="25193">
                <a:solidFill>
                  <a:srgbClr val="FFFFFF"/>
                </a:solidFill>
              </a:ln>
            </p:spPr>
            <p:txBody>
              <a:bodyPr wrap="square" lIns="0" tIns="0" rIns="0" bIns="0" rtlCol="0"/>
              <a:lstStyle/>
              <a:p>
                <a:endParaRPr/>
              </a:p>
            </p:txBody>
          </p:sp>
          <p:pic>
            <p:nvPicPr>
              <p:cNvPr id="160" name="object 41">
                <a:extLst>
                  <a:ext uri="{FF2B5EF4-FFF2-40B4-BE49-F238E27FC236}">
                    <a16:creationId xmlns:a16="http://schemas.microsoft.com/office/drawing/2014/main" id="{16C8DD03-B414-635F-F425-8120BFDB0DE3}"/>
                  </a:ext>
                </a:extLst>
              </p:cNvPr>
              <p:cNvPicPr/>
              <p:nvPr/>
            </p:nvPicPr>
            <p:blipFill>
              <a:blip r:embed="rId6" cstate="print"/>
              <a:stretch>
                <a:fillRect/>
              </a:stretch>
            </p:blipFill>
            <p:spPr>
              <a:xfrm>
                <a:off x="8036928" y="3410567"/>
                <a:ext cx="273294" cy="292819"/>
              </a:xfrm>
              <a:prstGeom prst="rect">
                <a:avLst/>
              </a:prstGeom>
            </p:spPr>
          </p:pic>
          <p:sp>
            <p:nvSpPr>
              <p:cNvPr id="161" name="object 42">
                <a:extLst>
                  <a:ext uri="{FF2B5EF4-FFF2-40B4-BE49-F238E27FC236}">
                    <a16:creationId xmlns:a16="http://schemas.microsoft.com/office/drawing/2014/main" id="{FFCB18FE-2D04-FD63-626B-5B4E7347CB94}"/>
                  </a:ext>
                </a:extLst>
              </p:cNvPr>
              <p:cNvSpPr/>
              <p:nvPr/>
            </p:nvSpPr>
            <p:spPr>
              <a:xfrm>
                <a:off x="7795100" y="3140346"/>
                <a:ext cx="155575" cy="60325"/>
              </a:xfrm>
              <a:custGeom>
                <a:avLst/>
                <a:gdLst/>
                <a:ahLst/>
                <a:cxnLst/>
                <a:rect l="l" t="t" r="r" b="b"/>
                <a:pathLst>
                  <a:path w="155575" h="60325">
                    <a:moveTo>
                      <a:pt x="0" y="0"/>
                    </a:moveTo>
                    <a:lnTo>
                      <a:pt x="33769" y="26199"/>
                    </a:lnTo>
                    <a:lnTo>
                      <a:pt x="71594" y="45251"/>
                    </a:lnTo>
                    <a:lnTo>
                      <a:pt x="112362" y="56724"/>
                    </a:lnTo>
                    <a:lnTo>
                      <a:pt x="154962" y="60186"/>
                    </a:lnTo>
                  </a:path>
                </a:pathLst>
              </a:custGeom>
              <a:ln w="25193">
                <a:solidFill>
                  <a:srgbClr val="FFFFFF"/>
                </a:solidFill>
              </a:ln>
            </p:spPr>
            <p:txBody>
              <a:bodyPr wrap="square" lIns="0" tIns="0" rIns="0" bIns="0" rtlCol="0"/>
              <a:lstStyle/>
              <a:p>
                <a:endParaRPr/>
              </a:p>
            </p:txBody>
          </p:sp>
          <p:sp>
            <p:nvSpPr>
              <p:cNvPr id="162" name="object 43">
                <a:extLst>
                  <a:ext uri="{FF2B5EF4-FFF2-40B4-BE49-F238E27FC236}">
                    <a16:creationId xmlns:a16="http://schemas.microsoft.com/office/drawing/2014/main" id="{504631CA-E038-0963-8CCF-E4B301AE2C60}"/>
                  </a:ext>
                </a:extLst>
              </p:cNvPr>
              <p:cNvSpPr/>
              <p:nvPr/>
            </p:nvSpPr>
            <p:spPr>
              <a:xfrm>
                <a:off x="6184907" y="3111348"/>
                <a:ext cx="327660" cy="579755"/>
              </a:xfrm>
              <a:custGeom>
                <a:avLst/>
                <a:gdLst/>
                <a:ahLst/>
                <a:cxnLst/>
                <a:rect l="l" t="t" r="r" b="b"/>
                <a:pathLst>
                  <a:path w="327659" h="579754">
                    <a:moveTo>
                      <a:pt x="163755" y="522756"/>
                    </a:moveTo>
                    <a:lnTo>
                      <a:pt x="167233" y="522756"/>
                    </a:lnTo>
                    <a:lnTo>
                      <a:pt x="170053" y="525576"/>
                    </a:lnTo>
                    <a:lnTo>
                      <a:pt x="170053" y="529055"/>
                    </a:lnTo>
                    <a:lnTo>
                      <a:pt x="170053" y="532533"/>
                    </a:lnTo>
                    <a:lnTo>
                      <a:pt x="167233" y="535353"/>
                    </a:lnTo>
                    <a:lnTo>
                      <a:pt x="163755" y="535353"/>
                    </a:lnTo>
                    <a:lnTo>
                      <a:pt x="160276" y="535353"/>
                    </a:lnTo>
                    <a:lnTo>
                      <a:pt x="157456" y="532533"/>
                    </a:lnTo>
                    <a:lnTo>
                      <a:pt x="157456" y="529055"/>
                    </a:lnTo>
                    <a:lnTo>
                      <a:pt x="157456" y="525576"/>
                    </a:lnTo>
                    <a:lnTo>
                      <a:pt x="160276" y="522756"/>
                    </a:lnTo>
                    <a:lnTo>
                      <a:pt x="163755" y="522756"/>
                    </a:lnTo>
                  </a:path>
                  <a:path w="327659" h="579754">
                    <a:moveTo>
                      <a:pt x="50386" y="0"/>
                    </a:moveTo>
                    <a:lnTo>
                      <a:pt x="277124" y="0"/>
                    </a:lnTo>
                    <a:lnTo>
                      <a:pt x="284997" y="787"/>
                    </a:lnTo>
                    <a:lnTo>
                      <a:pt x="302317" y="6298"/>
                    </a:lnTo>
                    <a:lnTo>
                      <a:pt x="319637" y="21256"/>
                    </a:lnTo>
                    <a:lnTo>
                      <a:pt x="327510" y="50386"/>
                    </a:lnTo>
                    <a:lnTo>
                      <a:pt x="327510" y="529055"/>
                    </a:lnTo>
                    <a:lnTo>
                      <a:pt x="326723" y="536928"/>
                    </a:lnTo>
                    <a:lnTo>
                      <a:pt x="321212" y="554248"/>
                    </a:lnTo>
                    <a:lnTo>
                      <a:pt x="306253" y="571568"/>
                    </a:lnTo>
                    <a:lnTo>
                      <a:pt x="277124" y="579441"/>
                    </a:lnTo>
                    <a:lnTo>
                      <a:pt x="50386" y="579441"/>
                    </a:lnTo>
                    <a:lnTo>
                      <a:pt x="42513" y="578654"/>
                    </a:lnTo>
                    <a:lnTo>
                      <a:pt x="25193" y="573143"/>
                    </a:lnTo>
                    <a:lnTo>
                      <a:pt x="7872" y="558184"/>
                    </a:lnTo>
                    <a:lnTo>
                      <a:pt x="0" y="529055"/>
                    </a:lnTo>
                    <a:lnTo>
                      <a:pt x="0" y="50386"/>
                    </a:lnTo>
                    <a:lnTo>
                      <a:pt x="787" y="42513"/>
                    </a:lnTo>
                    <a:lnTo>
                      <a:pt x="6298" y="25193"/>
                    </a:lnTo>
                    <a:lnTo>
                      <a:pt x="21256" y="7872"/>
                    </a:lnTo>
                    <a:lnTo>
                      <a:pt x="50386" y="0"/>
                    </a:lnTo>
                  </a:path>
                  <a:path w="327659" h="579754">
                    <a:moveTo>
                      <a:pt x="327510" y="478669"/>
                    </a:moveTo>
                    <a:lnTo>
                      <a:pt x="0" y="478669"/>
                    </a:lnTo>
                  </a:path>
                  <a:path w="327659" h="579754">
                    <a:moveTo>
                      <a:pt x="125965" y="50386"/>
                    </a:moveTo>
                    <a:lnTo>
                      <a:pt x="201544" y="50386"/>
                    </a:lnTo>
                  </a:path>
                </a:pathLst>
              </a:custGeom>
              <a:ln w="25193">
                <a:solidFill>
                  <a:srgbClr val="FFFFFF"/>
                </a:solidFill>
              </a:ln>
            </p:spPr>
            <p:txBody>
              <a:bodyPr wrap="square" lIns="0" tIns="0" rIns="0" bIns="0" rtlCol="0"/>
              <a:lstStyle/>
              <a:p>
                <a:endParaRPr/>
              </a:p>
            </p:txBody>
          </p:sp>
          <p:pic>
            <p:nvPicPr>
              <p:cNvPr id="163" name="object 44">
                <a:extLst>
                  <a:ext uri="{FF2B5EF4-FFF2-40B4-BE49-F238E27FC236}">
                    <a16:creationId xmlns:a16="http://schemas.microsoft.com/office/drawing/2014/main" id="{058A65C7-3730-37DE-1040-324D60D505D5}"/>
                  </a:ext>
                </a:extLst>
              </p:cNvPr>
              <p:cNvPicPr/>
              <p:nvPr/>
            </p:nvPicPr>
            <p:blipFill>
              <a:blip r:embed="rId7" cstate="print"/>
              <a:stretch>
                <a:fillRect/>
              </a:stretch>
            </p:blipFill>
            <p:spPr>
              <a:xfrm>
                <a:off x="6235294" y="3287196"/>
                <a:ext cx="226737" cy="190433"/>
              </a:xfrm>
              <a:prstGeom prst="rect">
                <a:avLst/>
              </a:prstGeom>
            </p:spPr>
          </p:pic>
          <p:sp>
            <p:nvSpPr>
              <p:cNvPr id="164" name="object 45">
                <a:extLst>
                  <a:ext uri="{FF2B5EF4-FFF2-40B4-BE49-F238E27FC236}">
                    <a16:creationId xmlns:a16="http://schemas.microsoft.com/office/drawing/2014/main" id="{ECD18131-FDC0-C513-BB7D-E4922544CB3B}"/>
                  </a:ext>
                </a:extLst>
              </p:cNvPr>
              <p:cNvSpPr/>
              <p:nvPr/>
            </p:nvSpPr>
            <p:spPr>
              <a:xfrm>
                <a:off x="7759477" y="4925252"/>
                <a:ext cx="504190" cy="579755"/>
              </a:xfrm>
              <a:custGeom>
                <a:avLst/>
                <a:gdLst/>
                <a:ahLst/>
                <a:cxnLst/>
                <a:rect l="l" t="t" r="r" b="b"/>
                <a:pathLst>
                  <a:path w="504190" h="579754">
                    <a:moveTo>
                      <a:pt x="367617" y="282364"/>
                    </a:moveTo>
                    <a:lnTo>
                      <a:pt x="358526" y="292961"/>
                    </a:lnTo>
                    <a:lnTo>
                      <a:pt x="333733" y="316274"/>
                    </a:lnTo>
                    <a:lnTo>
                      <a:pt x="296960" y="339587"/>
                    </a:lnTo>
                    <a:lnTo>
                      <a:pt x="251931" y="350184"/>
                    </a:lnTo>
                    <a:lnTo>
                      <a:pt x="206901" y="339603"/>
                    </a:lnTo>
                    <a:lnTo>
                      <a:pt x="170129" y="316324"/>
                    </a:lnTo>
                    <a:lnTo>
                      <a:pt x="145335" y="293046"/>
                    </a:lnTo>
                    <a:lnTo>
                      <a:pt x="136244" y="282465"/>
                    </a:lnTo>
                    <a:lnTo>
                      <a:pt x="145335" y="271868"/>
                    </a:lnTo>
                    <a:lnTo>
                      <a:pt x="170129" y="248555"/>
                    </a:lnTo>
                    <a:lnTo>
                      <a:pt x="206901" y="225242"/>
                    </a:lnTo>
                    <a:lnTo>
                      <a:pt x="251931" y="214645"/>
                    </a:lnTo>
                    <a:lnTo>
                      <a:pt x="296960" y="225226"/>
                    </a:lnTo>
                    <a:lnTo>
                      <a:pt x="333733" y="248504"/>
                    </a:lnTo>
                    <a:lnTo>
                      <a:pt x="358526" y="271783"/>
                    </a:lnTo>
                    <a:lnTo>
                      <a:pt x="367617" y="282364"/>
                    </a:lnTo>
                    <a:close/>
                  </a:path>
                  <a:path w="504190" h="579754">
                    <a:moveTo>
                      <a:pt x="242483" y="283724"/>
                    </a:moveTo>
                    <a:lnTo>
                      <a:pt x="242483" y="288942"/>
                    </a:lnTo>
                    <a:lnTo>
                      <a:pt x="246713" y="293172"/>
                    </a:lnTo>
                    <a:lnTo>
                      <a:pt x="251931" y="293172"/>
                    </a:lnTo>
                    <a:lnTo>
                      <a:pt x="257148" y="293172"/>
                    </a:lnTo>
                    <a:lnTo>
                      <a:pt x="261378" y="288942"/>
                    </a:lnTo>
                    <a:lnTo>
                      <a:pt x="261378" y="283724"/>
                    </a:lnTo>
                    <a:lnTo>
                      <a:pt x="261378" y="278507"/>
                    </a:lnTo>
                    <a:lnTo>
                      <a:pt x="257148" y="274277"/>
                    </a:lnTo>
                    <a:lnTo>
                      <a:pt x="251931" y="274277"/>
                    </a:lnTo>
                    <a:lnTo>
                      <a:pt x="246713" y="274277"/>
                    </a:lnTo>
                    <a:lnTo>
                      <a:pt x="242483" y="278507"/>
                    </a:lnTo>
                    <a:lnTo>
                      <a:pt x="242483" y="283724"/>
                    </a:lnTo>
                  </a:path>
                  <a:path w="504190" h="579754">
                    <a:moveTo>
                      <a:pt x="503862" y="428282"/>
                    </a:moveTo>
                    <a:lnTo>
                      <a:pt x="0" y="428282"/>
                    </a:lnTo>
                    <a:lnTo>
                      <a:pt x="251931" y="0"/>
                    </a:lnTo>
                    <a:lnTo>
                      <a:pt x="503862" y="428282"/>
                    </a:lnTo>
                    <a:close/>
                  </a:path>
                  <a:path w="504190" h="579754">
                    <a:moveTo>
                      <a:pt x="0" y="151158"/>
                    </a:moveTo>
                    <a:lnTo>
                      <a:pt x="503862" y="151158"/>
                    </a:lnTo>
                    <a:lnTo>
                      <a:pt x="251931" y="579441"/>
                    </a:lnTo>
                    <a:lnTo>
                      <a:pt x="0" y="151158"/>
                    </a:lnTo>
                    <a:close/>
                  </a:path>
                </a:pathLst>
              </a:custGeom>
              <a:ln w="25193">
                <a:solidFill>
                  <a:srgbClr val="FFFFFF"/>
                </a:solidFill>
              </a:ln>
            </p:spPr>
            <p:txBody>
              <a:bodyPr wrap="square" lIns="0" tIns="0" rIns="0" bIns="0" rtlCol="0"/>
              <a:lstStyle/>
              <a:p>
                <a:endParaRPr/>
              </a:p>
            </p:txBody>
          </p:sp>
          <p:sp>
            <p:nvSpPr>
              <p:cNvPr id="165" name="object 46">
                <a:extLst>
                  <a:ext uri="{FF2B5EF4-FFF2-40B4-BE49-F238E27FC236}">
                    <a16:creationId xmlns:a16="http://schemas.microsoft.com/office/drawing/2014/main" id="{BE11FD32-4224-2ED9-8D4D-1D2C2BB0B0F1}"/>
                  </a:ext>
                </a:extLst>
              </p:cNvPr>
              <p:cNvSpPr/>
              <p:nvPr/>
            </p:nvSpPr>
            <p:spPr>
              <a:xfrm>
                <a:off x="6985305" y="4064126"/>
                <a:ext cx="437515" cy="406400"/>
              </a:xfrm>
              <a:custGeom>
                <a:avLst/>
                <a:gdLst/>
                <a:ahLst/>
                <a:cxnLst/>
                <a:rect l="l" t="t" r="r" b="b"/>
                <a:pathLst>
                  <a:path w="437515" h="406400">
                    <a:moveTo>
                      <a:pt x="0" y="322081"/>
                    </a:moveTo>
                    <a:lnTo>
                      <a:pt x="45158" y="406125"/>
                    </a:lnTo>
                  </a:path>
                  <a:path w="437515" h="406400">
                    <a:moveTo>
                      <a:pt x="259388" y="0"/>
                    </a:moveTo>
                    <a:lnTo>
                      <a:pt x="437453" y="331377"/>
                    </a:lnTo>
                  </a:path>
                  <a:path w="437515" h="406400">
                    <a:moveTo>
                      <a:pt x="418255" y="295666"/>
                    </a:moveTo>
                    <a:lnTo>
                      <a:pt x="34275" y="385832"/>
                    </a:lnTo>
                    <a:lnTo>
                      <a:pt x="10316" y="341278"/>
                    </a:lnTo>
                    <a:lnTo>
                      <a:pt x="282553" y="43080"/>
                    </a:lnTo>
                    <a:lnTo>
                      <a:pt x="418255" y="295666"/>
                    </a:lnTo>
                    <a:close/>
                  </a:path>
                </a:pathLst>
              </a:custGeom>
              <a:ln w="25193">
                <a:solidFill>
                  <a:srgbClr val="474747"/>
                </a:solidFill>
              </a:ln>
            </p:spPr>
            <p:txBody>
              <a:bodyPr wrap="square" lIns="0" tIns="0" rIns="0" bIns="0" rtlCol="0"/>
              <a:lstStyle/>
              <a:p>
                <a:endParaRPr/>
              </a:p>
            </p:txBody>
          </p:sp>
          <p:pic>
            <p:nvPicPr>
              <p:cNvPr id="166" name="object 47">
                <a:extLst>
                  <a:ext uri="{FF2B5EF4-FFF2-40B4-BE49-F238E27FC236}">
                    <a16:creationId xmlns:a16="http://schemas.microsoft.com/office/drawing/2014/main" id="{029CFB66-8B42-1303-935F-A21306127D53}"/>
                  </a:ext>
                </a:extLst>
              </p:cNvPr>
              <p:cNvPicPr/>
              <p:nvPr/>
            </p:nvPicPr>
            <p:blipFill>
              <a:blip r:embed="rId8" cstate="print"/>
              <a:stretch>
                <a:fillRect/>
              </a:stretch>
            </p:blipFill>
            <p:spPr>
              <a:xfrm>
                <a:off x="7089932" y="4390390"/>
                <a:ext cx="153221" cy="121107"/>
              </a:xfrm>
              <a:prstGeom prst="rect">
                <a:avLst/>
              </a:prstGeom>
            </p:spPr>
          </p:pic>
          <p:sp>
            <p:nvSpPr>
              <p:cNvPr id="167" name="object 48">
                <a:extLst>
                  <a:ext uri="{FF2B5EF4-FFF2-40B4-BE49-F238E27FC236}">
                    <a16:creationId xmlns:a16="http://schemas.microsoft.com/office/drawing/2014/main" id="{804A5391-4F40-56B0-EB59-946018A374EC}"/>
                  </a:ext>
                </a:extLst>
              </p:cNvPr>
              <p:cNvSpPr/>
              <p:nvPr/>
            </p:nvSpPr>
            <p:spPr>
              <a:xfrm>
                <a:off x="6745558" y="3873544"/>
                <a:ext cx="869315" cy="869315"/>
              </a:xfrm>
              <a:custGeom>
                <a:avLst/>
                <a:gdLst/>
                <a:ahLst/>
                <a:cxnLst/>
                <a:rect l="l" t="t" r="r" b="b"/>
                <a:pathLst>
                  <a:path w="869315" h="869314">
                    <a:moveTo>
                      <a:pt x="378321" y="65083"/>
                    </a:moveTo>
                    <a:lnTo>
                      <a:pt x="390131" y="75701"/>
                    </a:lnTo>
                    <a:lnTo>
                      <a:pt x="403743" y="83547"/>
                    </a:lnTo>
                    <a:lnTo>
                      <a:pt x="418684" y="88410"/>
                    </a:lnTo>
                    <a:lnTo>
                      <a:pt x="434477" y="90077"/>
                    </a:lnTo>
                    <a:lnTo>
                      <a:pt x="450270" y="88410"/>
                    </a:lnTo>
                    <a:lnTo>
                      <a:pt x="465210" y="83547"/>
                    </a:lnTo>
                    <a:lnTo>
                      <a:pt x="478823" y="75701"/>
                    </a:lnTo>
                    <a:lnTo>
                      <a:pt x="490632" y="65083"/>
                    </a:lnTo>
                    <a:lnTo>
                      <a:pt x="526986" y="24875"/>
                    </a:lnTo>
                    <a:lnTo>
                      <a:pt x="545163" y="10050"/>
                    </a:lnTo>
                    <a:lnTo>
                      <a:pt x="566500" y="1636"/>
                    </a:lnTo>
                    <a:lnTo>
                      <a:pt x="589377" y="0"/>
                    </a:lnTo>
                    <a:lnTo>
                      <a:pt x="612177" y="5509"/>
                    </a:lnTo>
                    <a:lnTo>
                      <a:pt x="632194" y="17736"/>
                    </a:lnTo>
                    <a:lnTo>
                      <a:pt x="647213" y="35070"/>
                    </a:lnTo>
                    <a:lnTo>
                      <a:pt x="656350" y="56107"/>
                    </a:lnTo>
                    <a:lnTo>
                      <a:pt x="658721" y="79443"/>
                    </a:lnTo>
                    <a:lnTo>
                      <a:pt x="655962" y="133558"/>
                    </a:lnTo>
                    <a:lnTo>
                      <a:pt x="656815" y="149400"/>
                    </a:lnTo>
                    <a:lnTo>
                      <a:pt x="677999" y="190879"/>
                    </a:lnTo>
                    <a:lnTo>
                      <a:pt x="719478" y="212063"/>
                    </a:lnTo>
                    <a:lnTo>
                      <a:pt x="735320" y="212916"/>
                    </a:lnTo>
                    <a:lnTo>
                      <a:pt x="789700" y="210233"/>
                    </a:lnTo>
                    <a:lnTo>
                      <a:pt x="813036" y="212603"/>
                    </a:lnTo>
                    <a:lnTo>
                      <a:pt x="834073" y="221740"/>
                    </a:lnTo>
                    <a:lnTo>
                      <a:pt x="851407" y="236759"/>
                    </a:lnTo>
                    <a:lnTo>
                      <a:pt x="863633" y="256777"/>
                    </a:lnTo>
                    <a:lnTo>
                      <a:pt x="869143" y="279577"/>
                    </a:lnTo>
                    <a:lnTo>
                      <a:pt x="867507" y="302454"/>
                    </a:lnTo>
                    <a:lnTo>
                      <a:pt x="859092" y="323790"/>
                    </a:lnTo>
                    <a:lnTo>
                      <a:pt x="844268" y="341968"/>
                    </a:lnTo>
                    <a:lnTo>
                      <a:pt x="804060" y="378321"/>
                    </a:lnTo>
                    <a:lnTo>
                      <a:pt x="793442" y="390131"/>
                    </a:lnTo>
                    <a:lnTo>
                      <a:pt x="785596" y="403743"/>
                    </a:lnTo>
                    <a:lnTo>
                      <a:pt x="780733" y="418684"/>
                    </a:lnTo>
                    <a:lnTo>
                      <a:pt x="779065" y="434477"/>
                    </a:lnTo>
                    <a:lnTo>
                      <a:pt x="780733" y="450270"/>
                    </a:lnTo>
                    <a:lnTo>
                      <a:pt x="785596" y="465210"/>
                    </a:lnTo>
                    <a:lnTo>
                      <a:pt x="793442" y="478823"/>
                    </a:lnTo>
                    <a:lnTo>
                      <a:pt x="804060" y="490632"/>
                    </a:lnTo>
                    <a:lnTo>
                      <a:pt x="844268" y="526986"/>
                    </a:lnTo>
                    <a:lnTo>
                      <a:pt x="859092" y="545163"/>
                    </a:lnTo>
                    <a:lnTo>
                      <a:pt x="867507" y="566500"/>
                    </a:lnTo>
                    <a:lnTo>
                      <a:pt x="869143" y="589377"/>
                    </a:lnTo>
                    <a:lnTo>
                      <a:pt x="863633" y="612177"/>
                    </a:lnTo>
                    <a:lnTo>
                      <a:pt x="851407" y="632194"/>
                    </a:lnTo>
                    <a:lnTo>
                      <a:pt x="834073" y="647213"/>
                    </a:lnTo>
                    <a:lnTo>
                      <a:pt x="813036" y="656350"/>
                    </a:lnTo>
                    <a:lnTo>
                      <a:pt x="789700" y="658721"/>
                    </a:lnTo>
                    <a:lnTo>
                      <a:pt x="735585" y="655962"/>
                    </a:lnTo>
                    <a:lnTo>
                      <a:pt x="719742" y="656815"/>
                    </a:lnTo>
                    <a:lnTo>
                      <a:pt x="678263" y="677999"/>
                    </a:lnTo>
                    <a:lnTo>
                      <a:pt x="657079" y="719478"/>
                    </a:lnTo>
                    <a:lnTo>
                      <a:pt x="656226" y="735320"/>
                    </a:lnTo>
                    <a:lnTo>
                      <a:pt x="658985" y="789435"/>
                    </a:lnTo>
                    <a:lnTo>
                      <a:pt x="656615" y="812771"/>
                    </a:lnTo>
                    <a:lnTo>
                      <a:pt x="647478" y="833808"/>
                    </a:lnTo>
                    <a:lnTo>
                      <a:pt x="632459" y="851142"/>
                    </a:lnTo>
                    <a:lnTo>
                      <a:pt x="612441" y="863369"/>
                    </a:lnTo>
                    <a:lnTo>
                      <a:pt x="589641" y="868878"/>
                    </a:lnTo>
                    <a:lnTo>
                      <a:pt x="566764" y="867242"/>
                    </a:lnTo>
                    <a:lnTo>
                      <a:pt x="545428" y="858828"/>
                    </a:lnTo>
                    <a:lnTo>
                      <a:pt x="527250" y="844003"/>
                    </a:lnTo>
                    <a:lnTo>
                      <a:pt x="490897" y="803795"/>
                    </a:lnTo>
                    <a:lnTo>
                      <a:pt x="479087" y="793177"/>
                    </a:lnTo>
                    <a:lnTo>
                      <a:pt x="465475" y="785331"/>
                    </a:lnTo>
                    <a:lnTo>
                      <a:pt x="450534" y="780468"/>
                    </a:lnTo>
                    <a:lnTo>
                      <a:pt x="434741" y="778800"/>
                    </a:lnTo>
                    <a:lnTo>
                      <a:pt x="418948" y="780468"/>
                    </a:lnTo>
                    <a:lnTo>
                      <a:pt x="404008" y="785331"/>
                    </a:lnTo>
                    <a:lnTo>
                      <a:pt x="390395" y="793177"/>
                    </a:lnTo>
                    <a:lnTo>
                      <a:pt x="378586" y="803795"/>
                    </a:lnTo>
                    <a:lnTo>
                      <a:pt x="342232" y="844003"/>
                    </a:lnTo>
                    <a:lnTo>
                      <a:pt x="324085" y="858952"/>
                    </a:lnTo>
                    <a:lnTo>
                      <a:pt x="302736" y="867476"/>
                    </a:lnTo>
                    <a:lnTo>
                      <a:pt x="279813" y="869196"/>
                    </a:lnTo>
                    <a:lnTo>
                      <a:pt x="256944" y="863737"/>
                    </a:lnTo>
                    <a:lnTo>
                      <a:pt x="236854" y="851523"/>
                    </a:lnTo>
                    <a:lnTo>
                      <a:pt x="221778" y="834170"/>
                    </a:lnTo>
                    <a:lnTo>
                      <a:pt x="212607" y="813091"/>
                    </a:lnTo>
                    <a:lnTo>
                      <a:pt x="210233" y="789700"/>
                    </a:lnTo>
                    <a:lnTo>
                      <a:pt x="212992" y="735585"/>
                    </a:lnTo>
                    <a:lnTo>
                      <a:pt x="212139" y="719742"/>
                    </a:lnTo>
                    <a:lnTo>
                      <a:pt x="190954" y="678263"/>
                    </a:lnTo>
                    <a:lnTo>
                      <a:pt x="149476" y="657079"/>
                    </a:lnTo>
                    <a:lnTo>
                      <a:pt x="133633" y="656226"/>
                    </a:lnTo>
                    <a:lnTo>
                      <a:pt x="79518" y="658985"/>
                    </a:lnTo>
                    <a:lnTo>
                      <a:pt x="56182" y="656615"/>
                    </a:lnTo>
                    <a:lnTo>
                      <a:pt x="35145" y="647478"/>
                    </a:lnTo>
                    <a:lnTo>
                      <a:pt x="17811" y="632459"/>
                    </a:lnTo>
                    <a:lnTo>
                      <a:pt x="5585" y="612441"/>
                    </a:lnTo>
                    <a:lnTo>
                      <a:pt x="75" y="589641"/>
                    </a:lnTo>
                    <a:lnTo>
                      <a:pt x="1711" y="566764"/>
                    </a:lnTo>
                    <a:lnTo>
                      <a:pt x="10126" y="545428"/>
                    </a:lnTo>
                    <a:lnTo>
                      <a:pt x="24950" y="527250"/>
                    </a:lnTo>
                    <a:lnTo>
                      <a:pt x="65158" y="490897"/>
                    </a:lnTo>
                    <a:lnTo>
                      <a:pt x="75776" y="479087"/>
                    </a:lnTo>
                    <a:lnTo>
                      <a:pt x="83622" y="465475"/>
                    </a:lnTo>
                    <a:lnTo>
                      <a:pt x="88485" y="450534"/>
                    </a:lnTo>
                    <a:lnTo>
                      <a:pt x="90153" y="434741"/>
                    </a:lnTo>
                    <a:lnTo>
                      <a:pt x="88485" y="418948"/>
                    </a:lnTo>
                    <a:lnTo>
                      <a:pt x="83622" y="404008"/>
                    </a:lnTo>
                    <a:lnTo>
                      <a:pt x="75776" y="390395"/>
                    </a:lnTo>
                    <a:lnTo>
                      <a:pt x="65158" y="378586"/>
                    </a:lnTo>
                    <a:lnTo>
                      <a:pt x="24875" y="341968"/>
                    </a:lnTo>
                    <a:lnTo>
                      <a:pt x="10050" y="323790"/>
                    </a:lnTo>
                    <a:lnTo>
                      <a:pt x="1636" y="302454"/>
                    </a:lnTo>
                    <a:lnTo>
                      <a:pt x="0" y="279577"/>
                    </a:lnTo>
                    <a:lnTo>
                      <a:pt x="5509" y="256777"/>
                    </a:lnTo>
                    <a:lnTo>
                      <a:pt x="17736" y="236759"/>
                    </a:lnTo>
                    <a:lnTo>
                      <a:pt x="35070" y="221740"/>
                    </a:lnTo>
                    <a:lnTo>
                      <a:pt x="56107" y="212603"/>
                    </a:lnTo>
                    <a:lnTo>
                      <a:pt x="79443" y="210233"/>
                    </a:lnTo>
                    <a:lnTo>
                      <a:pt x="133558" y="212992"/>
                    </a:lnTo>
                    <a:lnTo>
                      <a:pt x="149400" y="212139"/>
                    </a:lnTo>
                    <a:lnTo>
                      <a:pt x="190879" y="190954"/>
                    </a:lnTo>
                    <a:lnTo>
                      <a:pt x="212063" y="149476"/>
                    </a:lnTo>
                    <a:lnTo>
                      <a:pt x="212916" y="133633"/>
                    </a:lnTo>
                    <a:lnTo>
                      <a:pt x="210233" y="79443"/>
                    </a:lnTo>
                    <a:lnTo>
                      <a:pt x="212603" y="56107"/>
                    </a:lnTo>
                    <a:lnTo>
                      <a:pt x="221740" y="35070"/>
                    </a:lnTo>
                    <a:lnTo>
                      <a:pt x="236759" y="17736"/>
                    </a:lnTo>
                    <a:lnTo>
                      <a:pt x="256777" y="5509"/>
                    </a:lnTo>
                    <a:lnTo>
                      <a:pt x="279577" y="0"/>
                    </a:lnTo>
                    <a:lnTo>
                      <a:pt x="302454" y="1636"/>
                    </a:lnTo>
                    <a:lnTo>
                      <a:pt x="323790" y="10050"/>
                    </a:lnTo>
                    <a:lnTo>
                      <a:pt x="341968" y="24875"/>
                    </a:lnTo>
                    <a:lnTo>
                      <a:pt x="378321" y="65083"/>
                    </a:lnTo>
                    <a:close/>
                  </a:path>
                </a:pathLst>
              </a:custGeom>
              <a:ln w="25193">
                <a:solidFill>
                  <a:srgbClr val="474747"/>
                </a:solidFill>
              </a:ln>
            </p:spPr>
            <p:txBody>
              <a:bodyPr wrap="square" lIns="0" tIns="0" rIns="0" bIns="0" rtlCol="0"/>
              <a:lstStyle/>
              <a:p>
                <a:endParaRPr/>
              </a:p>
            </p:txBody>
          </p:sp>
          <p:pic>
            <p:nvPicPr>
              <p:cNvPr id="168" name="object 49">
                <a:extLst>
                  <a:ext uri="{FF2B5EF4-FFF2-40B4-BE49-F238E27FC236}">
                    <a16:creationId xmlns:a16="http://schemas.microsoft.com/office/drawing/2014/main" id="{5A71A25E-EB72-CB5E-C470-BF312CA644AC}"/>
                  </a:ext>
                </a:extLst>
              </p:cNvPr>
              <p:cNvPicPr/>
              <p:nvPr/>
            </p:nvPicPr>
            <p:blipFill>
              <a:blip r:embed="rId9" cstate="print"/>
              <a:stretch>
                <a:fillRect/>
              </a:stretch>
            </p:blipFill>
            <p:spPr>
              <a:xfrm>
                <a:off x="6198059" y="5215311"/>
                <a:ext cx="150603" cy="149614"/>
              </a:xfrm>
              <a:prstGeom prst="rect">
                <a:avLst/>
              </a:prstGeom>
            </p:spPr>
          </p:pic>
          <p:sp>
            <p:nvSpPr>
              <p:cNvPr id="169" name="object 50">
                <a:extLst>
                  <a:ext uri="{FF2B5EF4-FFF2-40B4-BE49-F238E27FC236}">
                    <a16:creationId xmlns:a16="http://schemas.microsoft.com/office/drawing/2014/main" id="{945CA436-511D-0DDE-06E2-0581E759C29F}"/>
                  </a:ext>
                </a:extLst>
              </p:cNvPr>
              <p:cNvSpPr/>
              <p:nvPr/>
            </p:nvSpPr>
            <p:spPr>
              <a:xfrm>
                <a:off x="6058942" y="4925252"/>
                <a:ext cx="579755" cy="581660"/>
              </a:xfrm>
              <a:custGeom>
                <a:avLst/>
                <a:gdLst/>
                <a:ahLst/>
                <a:cxnLst/>
                <a:rect l="l" t="t" r="r" b="b"/>
                <a:pathLst>
                  <a:path w="579754" h="581660">
                    <a:moveTo>
                      <a:pt x="343130" y="314913"/>
                    </a:moveTo>
                    <a:lnTo>
                      <a:pt x="347312" y="327126"/>
                    </a:lnTo>
                    <a:lnTo>
                      <a:pt x="350312" y="339651"/>
                    </a:lnTo>
                    <a:lnTo>
                      <a:pt x="352115" y="352404"/>
                    </a:lnTo>
                    <a:lnTo>
                      <a:pt x="352703" y="365300"/>
                    </a:lnTo>
                    <a:lnTo>
                      <a:pt x="344378" y="412605"/>
                    </a:lnTo>
                    <a:lnTo>
                      <a:pt x="321223" y="453191"/>
                    </a:lnTo>
                    <a:lnTo>
                      <a:pt x="285914" y="483797"/>
                    </a:lnTo>
                    <a:lnTo>
                      <a:pt x="241131" y="501162"/>
                    </a:lnTo>
                    <a:lnTo>
                      <a:pt x="193111" y="502227"/>
                    </a:lnTo>
                    <a:lnTo>
                      <a:pt x="148787" y="487435"/>
                    </a:lnTo>
                    <a:lnTo>
                      <a:pt x="111880" y="458777"/>
                    </a:lnTo>
                    <a:lnTo>
                      <a:pt x="86111" y="418243"/>
                    </a:lnTo>
                    <a:lnTo>
                      <a:pt x="75697" y="371353"/>
                    </a:lnTo>
                    <a:lnTo>
                      <a:pt x="81556" y="324995"/>
                    </a:lnTo>
                    <a:lnTo>
                      <a:pt x="102462" y="283206"/>
                    </a:lnTo>
                    <a:lnTo>
                      <a:pt x="137190" y="250023"/>
                    </a:lnTo>
                    <a:lnTo>
                      <a:pt x="181146" y="230661"/>
                    </a:lnTo>
                    <a:lnTo>
                      <a:pt x="227756" y="227362"/>
                    </a:lnTo>
                    <a:lnTo>
                      <a:pt x="272822" y="239713"/>
                    </a:lnTo>
                    <a:lnTo>
                      <a:pt x="312142" y="267298"/>
                    </a:lnTo>
                  </a:path>
                  <a:path w="579754" h="581660">
                    <a:moveTo>
                      <a:pt x="399814" y="258481"/>
                    </a:moveTo>
                    <a:lnTo>
                      <a:pt x="419145" y="301722"/>
                    </a:lnTo>
                    <a:lnTo>
                      <a:pt x="428362" y="346784"/>
                    </a:lnTo>
                    <a:lnTo>
                      <a:pt x="427816" y="392102"/>
                    </a:lnTo>
                    <a:lnTo>
                      <a:pt x="417863" y="436115"/>
                    </a:lnTo>
                    <a:lnTo>
                      <a:pt x="398854" y="477258"/>
                    </a:lnTo>
                    <a:lnTo>
                      <a:pt x="371145" y="513969"/>
                    </a:lnTo>
                    <a:lnTo>
                      <a:pt x="335088" y="544684"/>
                    </a:lnTo>
                    <a:lnTo>
                      <a:pt x="293208" y="566810"/>
                    </a:lnTo>
                    <a:lnTo>
                      <a:pt x="248848" y="578962"/>
                    </a:lnTo>
                    <a:lnTo>
                      <a:pt x="203591" y="581390"/>
                    </a:lnTo>
                    <a:lnTo>
                      <a:pt x="159020" y="574344"/>
                    </a:lnTo>
                    <a:lnTo>
                      <a:pt x="116719" y="558075"/>
                    </a:lnTo>
                    <a:lnTo>
                      <a:pt x="78270" y="532833"/>
                    </a:lnTo>
                    <a:lnTo>
                      <a:pt x="45256" y="498869"/>
                    </a:lnTo>
                    <a:lnTo>
                      <a:pt x="20431" y="458530"/>
                    </a:lnTo>
                    <a:lnTo>
                      <a:pt x="5396" y="415062"/>
                    </a:lnTo>
                    <a:lnTo>
                      <a:pt x="5" y="370062"/>
                    </a:lnTo>
                    <a:lnTo>
                      <a:pt x="4112" y="325125"/>
                    </a:lnTo>
                    <a:lnTo>
                      <a:pt x="17572" y="281848"/>
                    </a:lnTo>
                    <a:lnTo>
                      <a:pt x="40238" y="241826"/>
                    </a:lnTo>
                    <a:lnTo>
                      <a:pt x="71964" y="206656"/>
                    </a:lnTo>
                    <a:lnTo>
                      <a:pt x="110588" y="179239"/>
                    </a:lnTo>
                    <a:lnTo>
                      <a:pt x="152976" y="161385"/>
                    </a:lnTo>
                    <a:lnTo>
                      <a:pt x="197526" y="153054"/>
                    </a:lnTo>
                    <a:lnTo>
                      <a:pt x="242635" y="154205"/>
                    </a:lnTo>
                    <a:lnTo>
                      <a:pt x="286702" y="164797"/>
                    </a:lnTo>
                    <a:lnTo>
                      <a:pt x="328124" y="184790"/>
                    </a:lnTo>
                    <a:lnTo>
                      <a:pt x="365300" y="214141"/>
                    </a:lnTo>
                  </a:path>
                  <a:path w="579754" h="581660">
                    <a:moveTo>
                      <a:pt x="214141" y="365300"/>
                    </a:moveTo>
                    <a:lnTo>
                      <a:pt x="503862" y="75579"/>
                    </a:lnTo>
                  </a:path>
                  <a:path w="579754" h="581660">
                    <a:moveTo>
                      <a:pt x="503862" y="75579"/>
                    </a:moveTo>
                    <a:lnTo>
                      <a:pt x="579441" y="75579"/>
                    </a:lnTo>
                    <a:lnTo>
                      <a:pt x="568025" y="103527"/>
                    </a:lnTo>
                    <a:lnTo>
                      <a:pt x="535353" y="157456"/>
                    </a:lnTo>
                    <a:lnTo>
                      <a:pt x="483786" y="192491"/>
                    </a:lnTo>
                    <a:lnTo>
                      <a:pt x="415686" y="163755"/>
                    </a:lnTo>
                    <a:lnTo>
                      <a:pt x="386950" y="95655"/>
                    </a:lnTo>
                    <a:lnTo>
                      <a:pt x="421984" y="44087"/>
                    </a:lnTo>
                    <a:lnTo>
                      <a:pt x="475913" y="11415"/>
                    </a:lnTo>
                    <a:lnTo>
                      <a:pt x="503862" y="0"/>
                    </a:lnTo>
                    <a:lnTo>
                      <a:pt x="503862" y="75579"/>
                    </a:lnTo>
                    <a:close/>
                  </a:path>
                  <a:path w="579754" h="581660">
                    <a:moveTo>
                      <a:pt x="453475" y="125965"/>
                    </a:moveTo>
                    <a:lnTo>
                      <a:pt x="453475" y="22925"/>
                    </a:lnTo>
                  </a:path>
                  <a:path w="579754" h="581660">
                    <a:moveTo>
                      <a:pt x="0" y="579441"/>
                    </a:moveTo>
                    <a:lnTo>
                      <a:pt x="62730" y="516710"/>
                    </a:lnTo>
                  </a:path>
                  <a:path w="579754" h="581660">
                    <a:moveTo>
                      <a:pt x="365551" y="516710"/>
                    </a:moveTo>
                    <a:lnTo>
                      <a:pt x="428282" y="579441"/>
                    </a:lnTo>
                  </a:path>
                  <a:path w="579754" h="581660">
                    <a:moveTo>
                      <a:pt x="214141" y="359001"/>
                    </a:moveTo>
                    <a:lnTo>
                      <a:pt x="217619" y="359001"/>
                    </a:lnTo>
                    <a:lnTo>
                      <a:pt x="220439" y="361821"/>
                    </a:lnTo>
                    <a:lnTo>
                      <a:pt x="220439" y="365300"/>
                    </a:lnTo>
                    <a:lnTo>
                      <a:pt x="220439" y="368778"/>
                    </a:lnTo>
                    <a:lnTo>
                      <a:pt x="217619" y="371598"/>
                    </a:lnTo>
                    <a:lnTo>
                      <a:pt x="214141" y="371598"/>
                    </a:lnTo>
                    <a:lnTo>
                      <a:pt x="210662" y="371598"/>
                    </a:lnTo>
                    <a:lnTo>
                      <a:pt x="207843" y="368778"/>
                    </a:lnTo>
                    <a:lnTo>
                      <a:pt x="207843" y="365300"/>
                    </a:lnTo>
                    <a:lnTo>
                      <a:pt x="207843" y="361821"/>
                    </a:lnTo>
                    <a:lnTo>
                      <a:pt x="210662" y="359001"/>
                    </a:lnTo>
                    <a:lnTo>
                      <a:pt x="214141" y="359001"/>
                    </a:lnTo>
                  </a:path>
                </a:pathLst>
              </a:custGeom>
              <a:ln w="25193">
                <a:solidFill>
                  <a:srgbClr val="FFFFFF"/>
                </a:solidFill>
              </a:ln>
            </p:spPr>
            <p:txBody>
              <a:bodyPr wrap="square" lIns="0" tIns="0" rIns="0" bIns="0" rtlCol="0"/>
              <a:lstStyle/>
              <a:p>
                <a:endParaRPr/>
              </a:p>
            </p:txBody>
          </p:sp>
        </p:grpSp>
      </p:grpSp>
      <p:grpSp>
        <p:nvGrpSpPr>
          <p:cNvPr id="186" name="Group 185">
            <a:extLst>
              <a:ext uri="{FF2B5EF4-FFF2-40B4-BE49-F238E27FC236}">
                <a16:creationId xmlns:a16="http://schemas.microsoft.com/office/drawing/2014/main" id="{BF948420-EC7B-76BA-8F0A-021B4795B462}"/>
              </a:ext>
            </a:extLst>
          </p:cNvPr>
          <p:cNvGrpSpPr/>
          <p:nvPr/>
        </p:nvGrpSpPr>
        <p:grpSpPr>
          <a:xfrm>
            <a:off x="9284521" y="4991814"/>
            <a:ext cx="8238506" cy="3048635"/>
            <a:chOff x="8797168" y="4649527"/>
            <a:chExt cx="8238506" cy="3048635"/>
          </a:xfrm>
        </p:grpSpPr>
        <p:grpSp>
          <p:nvGrpSpPr>
            <p:cNvPr id="170" name="object 10">
              <a:extLst>
                <a:ext uri="{FF2B5EF4-FFF2-40B4-BE49-F238E27FC236}">
                  <a16:creationId xmlns:a16="http://schemas.microsoft.com/office/drawing/2014/main" id="{2C753534-FA2C-FD88-FD3B-C812B22FAA90}"/>
                </a:ext>
              </a:extLst>
            </p:cNvPr>
            <p:cNvGrpSpPr/>
            <p:nvPr/>
          </p:nvGrpSpPr>
          <p:grpSpPr>
            <a:xfrm>
              <a:off x="10836998" y="4649527"/>
              <a:ext cx="4905375" cy="3048635"/>
              <a:chOff x="4689619" y="10870827"/>
              <a:chExt cx="4905375" cy="3048635"/>
            </a:xfrm>
          </p:grpSpPr>
          <p:sp>
            <p:nvSpPr>
              <p:cNvPr id="171" name="object 11">
                <a:extLst>
                  <a:ext uri="{FF2B5EF4-FFF2-40B4-BE49-F238E27FC236}">
                    <a16:creationId xmlns:a16="http://schemas.microsoft.com/office/drawing/2014/main" id="{3F856088-CC52-FA3D-7657-D3AC7D0D05B3}"/>
                  </a:ext>
                </a:extLst>
              </p:cNvPr>
              <p:cNvSpPr/>
              <p:nvPr/>
            </p:nvSpPr>
            <p:spPr>
              <a:xfrm>
                <a:off x="5710406" y="10883423"/>
                <a:ext cx="2882265" cy="3023235"/>
              </a:xfrm>
              <a:custGeom>
                <a:avLst/>
                <a:gdLst/>
                <a:ahLst/>
                <a:cxnLst/>
                <a:rect l="l" t="t" r="r" b="b"/>
                <a:pathLst>
                  <a:path w="2882265" h="3023234">
                    <a:moveTo>
                      <a:pt x="1444434" y="3023172"/>
                    </a:moveTo>
                    <a:lnTo>
                      <a:pt x="1393691" y="3022337"/>
                    </a:lnTo>
                    <a:lnTo>
                      <a:pt x="1343366" y="3019847"/>
                    </a:lnTo>
                    <a:lnTo>
                      <a:pt x="1293486" y="3015730"/>
                    </a:lnTo>
                    <a:lnTo>
                      <a:pt x="1244077" y="3010011"/>
                    </a:lnTo>
                    <a:lnTo>
                      <a:pt x="1195166" y="3002717"/>
                    </a:lnTo>
                    <a:lnTo>
                      <a:pt x="1146778" y="2993874"/>
                    </a:lnTo>
                    <a:lnTo>
                      <a:pt x="1098939" y="2983508"/>
                    </a:lnTo>
                    <a:lnTo>
                      <a:pt x="1051676" y="2971645"/>
                    </a:lnTo>
                    <a:lnTo>
                      <a:pt x="1005015" y="2958312"/>
                    </a:lnTo>
                    <a:lnTo>
                      <a:pt x="958982" y="2943534"/>
                    </a:lnTo>
                    <a:lnTo>
                      <a:pt x="913604" y="2927338"/>
                    </a:lnTo>
                    <a:lnTo>
                      <a:pt x="868906" y="2909750"/>
                    </a:lnTo>
                    <a:lnTo>
                      <a:pt x="824915" y="2890797"/>
                    </a:lnTo>
                    <a:lnTo>
                      <a:pt x="781656" y="2870504"/>
                    </a:lnTo>
                    <a:lnTo>
                      <a:pt x="739157" y="2848897"/>
                    </a:lnTo>
                    <a:lnTo>
                      <a:pt x="697443" y="2826003"/>
                    </a:lnTo>
                    <a:lnTo>
                      <a:pt x="656541" y="2801849"/>
                    </a:lnTo>
                    <a:lnTo>
                      <a:pt x="616476" y="2776459"/>
                    </a:lnTo>
                    <a:lnTo>
                      <a:pt x="577275" y="2749861"/>
                    </a:lnTo>
                    <a:lnTo>
                      <a:pt x="538965" y="2722080"/>
                    </a:lnTo>
                    <a:lnTo>
                      <a:pt x="501570" y="2693144"/>
                    </a:lnTo>
                    <a:lnTo>
                      <a:pt x="465118" y="2663077"/>
                    </a:lnTo>
                    <a:lnTo>
                      <a:pt x="429635" y="2631906"/>
                    </a:lnTo>
                    <a:lnTo>
                      <a:pt x="395146" y="2599658"/>
                    </a:lnTo>
                    <a:lnTo>
                      <a:pt x="361679" y="2566358"/>
                    </a:lnTo>
                    <a:lnTo>
                      <a:pt x="329258" y="2532033"/>
                    </a:lnTo>
                    <a:lnTo>
                      <a:pt x="297911" y="2496709"/>
                    </a:lnTo>
                    <a:lnTo>
                      <a:pt x="267664" y="2460412"/>
                    </a:lnTo>
                    <a:lnTo>
                      <a:pt x="238542" y="2423168"/>
                    </a:lnTo>
                    <a:lnTo>
                      <a:pt x="210573" y="2385004"/>
                    </a:lnTo>
                    <a:lnTo>
                      <a:pt x="183782" y="2345946"/>
                    </a:lnTo>
                    <a:lnTo>
                      <a:pt x="158195" y="2306019"/>
                    </a:lnTo>
                    <a:lnTo>
                      <a:pt x="133838" y="2265251"/>
                    </a:lnTo>
                    <a:lnTo>
                      <a:pt x="110739" y="2223667"/>
                    </a:lnTo>
                    <a:lnTo>
                      <a:pt x="88922" y="2181293"/>
                    </a:lnTo>
                    <a:lnTo>
                      <a:pt x="68414" y="2138156"/>
                    </a:lnTo>
                    <a:lnTo>
                      <a:pt x="49242" y="2094281"/>
                    </a:lnTo>
                    <a:lnTo>
                      <a:pt x="31432" y="2049696"/>
                    </a:lnTo>
                    <a:lnTo>
                      <a:pt x="15009" y="2004426"/>
                    </a:lnTo>
                    <a:lnTo>
                      <a:pt x="0" y="1958498"/>
                    </a:lnTo>
                    <a:lnTo>
                      <a:pt x="10254" y="1948929"/>
                    </a:lnTo>
                    <a:lnTo>
                      <a:pt x="447830" y="1511586"/>
                    </a:lnTo>
                    <a:lnTo>
                      <a:pt x="20288" y="1084046"/>
                    </a:lnTo>
                    <a:lnTo>
                      <a:pt x="0" y="1064673"/>
                    </a:lnTo>
                    <a:lnTo>
                      <a:pt x="15009" y="1018744"/>
                    </a:lnTo>
                    <a:lnTo>
                      <a:pt x="31432" y="973475"/>
                    </a:lnTo>
                    <a:lnTo>
                      <a:pt x="49242" y="928890"/>
                    </a:lnTo>
                    <a:lnTo>
                      <a:pt x="68414" y="885016"/>
                    </a:lnTo>
                    <a:lnTo>
                      <a:pt x="88922" y="841879"/>
                    </a:lnTo>
                    <a:lnTo>
                      <a:pt x="110739" y="799505"/>
                    </a:lnTo>
                    <a:lnTo>
                      <a:pt x="133838" y="757921"/>
                    </a:lnTo>
                    <a:lnTo>
                      <a:pt x="158195" y="717153"/>
                    </a:lnTo>
                    <a:lnTo>
                      <a:pt x="183782" y="677226"/>
                    </a:lnTo>
                    <a:lnTo>
                      <a:pt x="210573" y="638168"/>
                    </a:lnTo>
                    <a:lnTo>
                      <a:pt x="238542" y="600004"/>
                    </a:lnTo>
                    <a:lnTo>
                      <a:pt x="267664" y="562760"/>
                    </a:lnTo>
                    <a:lnTo>
                      <a:pt x="297911" y="526463"/>
                    </a:lnTo>
                    <a:lnTo>
                      <a:pt x="329258" y="491139"/>
                    </a:lnTo>
                    <a:lnTo>
                      <a:pt x="361679" y="456814"/>
                    </a:lnTo>
                    <a:lnTo>
                      <a:pt x="395146" y="423514"/>
                    </a:lnTo>
                    <a:lnTo>
                      <a:pt x="429635" y="391266"/>
                    </a:lnTo>
                    <a:lnTo>
                      <a:pt x="465118" y="360095"/>
                    </a:lnTo>
                    <a:lnTo>
                      <a:pt x="501570" y="330029"/>
                    </a:lnTo>
                    <a:lnTo>
                      <a:pt x="538965" y="301092"/>
                    </a:lnTo>
                    <a:lnTo>
                      <a:pt x="577275" y="273311"/>
                    </a:lnTo>
                    <a:lnTo>
                      <a:pt x="616476" y="246713"/>
                    </a:lnTo>
                    <a:lnTo>
                      <a:pt x="656541" y="221324"/>
                    </a:lnTo>
                    <a:lnTo>
                      <a:pt x="697443" y="197169"/>
                    </a:lnTo>
                    <a:lnTo>
                      <a:pt x="739157" y="174275"/>
                    </a:lnTo>
                    <a:lnTo>
                      <a:pt x="781656" y="152669"/>
                    </a:lnTo>
                    <a:lnTo>
                      <a:pt x="824915" y="132375"/>
                    </a:lnTo>
                    <a:lnTo>
                      <a:pt x="868906" y="113422"/>
                    </a:lnTo>
                    <a:lnTo>
                      <a:pt x="913604" y="95834"/>
                    </a:lnTo>
                    <a:lnTo>
                      <a:pt x="958982" y="79638"/>
                    </a:lnTo>
                    <a:lnTo>
                      <a:pt x="1005015" y="64860"/>
                    </a:lnTo>
                    <a:lnTo>
                      <a:pt x="1051676" y="51527"/>
                    </a:lnTo>
                    <a:lnTo>
                      <a:pt x="1098939" y="39664"/>
                    </a:lnTo>
                    <a:lnTo>
                      <a:pt x="1146778" y="29298"/>
                    </a:lnTo>
                    <a:lnTo>
                      <a:pt x="1195166" y="20455"/>
                    </a:lnTo>
                    <a:lnTo>
                      <a:pt x="1244077" y="13161"/>
                    </a:lnTo>
                    <a:lnTo>
                      <a:pt x="1293486" y="7442"/>
                    </a:lnTo>
                    <a:lnTo>
                      <a:pt x="1343366" y="3325"/>
                    </a:lnTo>
                    <a:lnTo>
                      <a:pt x="1393691" y="835"/>
                    </a:lnTo>
                    <a:lnTo>
                      <a:pt x="1444434" y="0"/>
                    </a:lnTo>
                    <a:lnTo>
                      <a:pt x="1494572" y="815"/>
                    </a:lnTo>
                    <a:lnTo>
                      <a:pt x="1544302" y="3246"/>
                    </a:lnTo>
                    <a:lnTo>
                      <a:pt x="1593598" y="7266"/>
                    </a:lnTo>
                    <a:lnTo>
                      <a:pt x="1642436" y="12851"/>
                    </a:lnTo>
                    <a:lnTo>
                      <a:pt x="1690789" y="19975"/>
                    </a:lnTo>
                    <a:lnTo>
                      <a:pt x="1738633" y="28612"/>
                    </a:lnTo>
                    <a:lnTo>
                      <a:pt x="1785942" y="38738"/>
                    </a:lnTo>
                    <a:lnTo>
                      <a:pt x="1832692" y="50328"/>
                    </a:lnTo>
                    <a:lnTo>
                      <a:pt x="1878856" y="63355"/>
                    </a:lnTo>
                    <a:lnTo>
                      <a:pt x="1924410" y="77795"/>
                    </a:lnTo>
                    <a:lnTo>
                      <a:pt x="1969328" y="93623"/>
                    </a:lnTo>
                    <a:lnTo>
                      <a:pt x="2013585" y="110812"/>
                    </a:lnTo>
                    <a:lnTo>
                      <a:pt x="2057156" y="129339"/>
                    </a:lnTo>
                    <a:lnTo>
                      <a:pt x="2100016" y="149178"/>
                    </a:lnTo>
                    <a:lnTo>
                      <a:pt x="2142139" y="170303"/>
                    </a:lnTo>
                    <a:lnTo>
                      <a:pt x="2183499" y="192689"/>
                    </a:lnTo>
                    <a:lnTo>
                      <a:pt x="2224073" y="216311"/>
                    </a:lnTo>
                    <a:lnTo>
                      <a:pt x="2263834" y="241144"/>
                    </a:lnTo>
                    <a:lnTo>
                      <a:pt x="2302757" y="267162"/>
                    </a:lnTo>
                    <a:lnTo>
                      <a:pt x="2340817" y="294340"/>
                    </a:lnTo>
                    <a:lnTo>
                      <a:pt x="2377989" y="322653"/>
                    </a:lnTo>
                    <a:lnTo>
                      <a:pt x="2414247" y="352076"/>
                    </a:lnTo>
                    <a:lnTo>
                      <a:pt x="2449566" y="382583"/>
                    </a:lnTo>
                    <a:lnTo>
                      <a:pt x="2483921" y="414149"/>
                    </a:lnTo>
                    <a:lnTo>
                      <a:pt x="2517287" y="446749"/>
                    </a:lnTo>
                    <a:lnTo>
                      <a:pt x="2549638" y="480358"/>
                    </a:lnTo>
                    <a:lnTo>
                      <a:pt x="2580949" y="514949"/>
                    </a:lnTo>
                    <a:lnTo>
                      <a:pt x="2611195" y="550499"/>
                    </a:lnTo>
                    <a:lnTo>
                      <a:pt x="2640350" y="586982"/>
                    </a:lnTo>
                    <a:lnTo>
                      <a:pt x="2668390" y="624372"/>
                    </a:lnTo>
                    <a:lnTo>
                      <a:pt x="2695289" y="662644"/>
                    </a:lnTo>
                    <a:lnTo>
                      <a:pt x="2721021" y="701774"/>
                    </a:lnTo>
                    <a:lnTo>
                      <a:pt x="2745562" y="741735"/>
                    </a:lnTo>
                    <a:lnTo>
                      <a:pt x="2768886" y="782502"/>
                    </a:lnTo>
                    <a:lnTo>
                      <a:pt x="2790969" y="824051"/>
                    </a:lnTo>
                    <a:lnTo>
                      <a:pt x="2811783" y="866356"/>
                    </a:lnTo>
                    <a:lnTo>
                      <a:pt x="2831306" y="909391"/>
                    </a:lnTo>
                    <a:lnTo>
                      <a:pt x="2849510" y="953132"/>
                    </a:lnTo>
                    <a:lnTo>
                      <a:pt x="2866371" y="997553"/>
                    </a:lnTo>
                    <a:lnTo>
                      <a:pt x="2881864" y="1042629"/>
                    </a:lnTo>
                    <a:lnTo>
                      <a:pt x="2870002" y="1052547"/>
                    </a:lnTo>
                    <a:lnTo>
                      <a:pt x="2858398" y="1062761"/>
                    </a:lnTo>
                    <a:lnTo>
                      <a:pt x="2847062" y="1073263"/>
                    </a:lnTo>
                    <a:lnTo>
                      <a:pt x="2835900" y="1084147"/>
                    </a:lnTo>
                    <a:lnTo>
                      <a:pt x="2408460" y="1511586"/>
                    </a:lnTo>
                    <a:lnTo>
                      <a:pt x="2836000" y="1939127"/>
                    </a:lnTo>
                    <a:lnTo>
                      <a:pt x="2847067" y="1949912"/>
                    </a:lnTo>
                    <a:lnTo>
                      <a:pt x="2858403" y="1960414"/>
                    </a:lnTo>
                    <a:lnTo>
                      <a:pt x="2870004" y="1970628"/>
                    </a:lnTo>
                    <a:lnTo>
                      <a:pt x="2881864" y="1980547"/>
                    </a:lnTo>
                    <a:lnTo>
                      <a:pt x="2866371" y="2025622"/>
                    </a:lnTo>
                    <a:lnTo>
                      <a:pt x="2849510" y="2070042"/>
                    </a:lnTo>
                    <a:lnTo>
                      <a:pt x="2831306" y="2113783"/>
                    </a:lnTo>
                    <a:lnTo>
                      <a:pt x="2811783" y="2156817"/>
                    </a:lnTo>
                    <a:lnTo>
                      <a:pt x="2790969" y="2199122"/>
                    </a:lnTo>
                    <a:lnTo>
                      <a:pt x="2768886" y="2240670"/>
                    </a:lnTo>
                    <a:lnTo>
                      <a:pt x="2745562" y="2281437"/>
                    </a:lnTo>
                    <a:lnTo>
                      <a:pt x="2721021" y="2321398"/>
                    </a:lnTo>
                    <a:lnTo>
                      <a:pt x="2695289" y="2360527"/>
                    </a:lnTo>
                    <a:lnTo>
                      <a:pt x="2668390" y="2398799"/>
                    </a:lnTo>
                    <a:lnTo>
                      <a:pt x="2640350" y="2436189"/>
                    </a:lnTo>
                    <a:lnTo>
                      <a:pt x="2611195" y="2472672"/>
                    </a:lnTo>
                    <a:lnTo>
                      <a:pt x="2580949" y="2508221"/>
                    </a:lnTo>
                    <a:lnTo>
                      <a:pt x="2549638" y="2542813"/>
                    </a:lnTo>
                    <a:lnTo>
                      <a:pt x="2517287" y="2576421"/>
                    </a:lnTo>
                    <a:lnTo>
                      <a:pt x="2483921" y="2609021"/>
                    </a:lnTo>
                    <a:lnTo>
                      <a:pt x="2449566" y="2640587"/>
                    </a:lnTo>
                    <a:lnTo>
                      <a:pt x="2414247" y="2671095"/>
                    </a:lnTo>
                    <a:lnTo>
                      <a:pt x="2377989" y="2700517"/>
                    </a:lnTo>
                    <a:lnTo>
                      <a:pt x="2340817" y="2728830"/>
                    </a:lnTo>
                    <a:lnTo>
                      <a:pt x="2302757" y="2756009"/>
                    </a:lnTo>
                    <a:lnTo>
                      <a:pt x="2263834" y="2782027"/>
                    </a:lnTo>
                    <a:lnTo>
                      <a:pt x="2224073" y="2806860"/>
                    </a:lnTo>
                    <a:lnTo>
                      <a:pt x="2183499" y="2830482"/>
                    </a:lnTo>
                    <a:lnTo>
                      <a:pt x="2142139" y="2852868"/>
                    </a:lnTo>
                    <a:lnTo>
                      <a:pt x="2100016" y="2873993"/>
                    </a:lnTo>
                    <a:lnTo>
                      <a:pt x="2057156" y="2893832"/>
                    </a:lnTo>
                    <a:lnTo>
                      <a:pt x="2013585" y="2912359"/>
                    </a:lnTo>
                    <a:lnTo>
                      <a:pt x="1969328" y="2929548"/>
                    </a:lnTo>
                    <a:lnTo>
                      <a:pt x="1924410" y="2945376"/>
                    </a:lnTo>
                    <a:lnTo>
                      <a:pt x="1878856" y="2959816"/>
                    </a:lnTo>
                    <a:lnTo>
                      <a:pt x="1832692" y="2972844"/>
                    </a:lnTo>
                    <a:lnTo>
                      <a:pt x="1785942" y="2984433"/>
                    </a:lnTo>
                    <a:lnTo>
                      <a:pt x="1738633" y="2994559"/>
                    </a:lnTo>
                    <a:lnTo>
                      <a:pt x="1690789" y="3003197"/>
                    </a:lnTo>
                    <a:lnTo>
                      <a:pt x="1642436" y="3010321"/>
                    </a:lnTo>
                    <a:lnTo>
                      <a:pt x="1593598" y="3015905"/>
                    </a:lnTo>
                    <a:lnTo>
                      <a:pt x="1544302" y="3019926"/>
                    </a:lnTo>
                    <a:lnTo>
                      <a:pt x="1494572" y="3022356"/>
                    </a:lnTo>
                    <a:lnTo>
                      <a:pt x="1444434" y="3023172"/>
                    </a:lnTo>
                    <a:close/>
                  </a:path>
                </a:pathLst>
              </a:custGeom>
              <a:solidFill>
                <a:srgbClr val="FFC000"/>
              </a:solidFill>
            </p:spPr>
            <p:txBody>
              <a:bodyPr wrap="square" lIns="0" tIns="0" rIns="0" bIns="0" rtlCol="0"/>
              <a:lstStyle/>
              <a:p>
                <a:endParaRPr/>
              </a:p>
            </p:txBody>
          </p:sp>
          <p:sp>
            <p:nvSpPr>
              <p:cNvPr id="172" name="object 12">
                <a:extLst>
                  <a:ext uri="{FF2B5EF4-FFF2-40B4-BE49-F238E27FC236}">
                    <a16:creationId xmlns:a16="http://schemas.microsoft.com/office/drawing/2014/main" id="{F3368C63-0396-8D88-9E54-E4A153D298F9}"/>
                  </a:ext>
                </a:extLst>
              </p:cNvPr>
              <p:cNvSpPr/>
              <p:nvPr/>
            </p:nvSpPr>
            <p:spPr>
              <a:xfrm>
                <a:off x="8122564" y="11786674"/>
                <a:ext cx="1459865" cy="1209675"/>
              </a:xfrm>
              <a:custGeom>
                <a:avLst/>
                <a:gdLst/>
                <a:ahLst/>
                <a:cxnLst/>
                <a:rect l="l" t="t" r="r" b="b"/>
                <a:pathLst>
                  <a:path w="1459865" h="1209675">
                    <a:moveTo>
                      <a:pt x="855085" y="1209269"/>
                    </a:moveTo>
                    <a:lnTo>
                      <a:pt x="805496" y="1207264"/>
                    </a:lnTo>
                    <a:lnTo>
                      <a:pt x="757010" y="1201355"/>
                    </a:lnTo>
                    <a:lnTo>
                      <a:pt x="709785" y="1191696"/>
                    </a:lnTo>
                    <a:lnTo>
                      <a:pt x="663974" y="1178444"/>
                    </a:lnTo>
                    <a:lnTo>
                      <a:pt x="619734" y="1161753"/>
                    </a:lnTo>
                    <a:lnTo>
                      <a:pt x="577221" y="1141780"/>
                    </a:lnTo>
                    <a:lnTo>
                      <a:pt x="536590" y="1118680"/>
                    </a:lnTo>
                    <a:lnTo>
                      <a:pt x="497996" y="1092609"/>
                    </a:lnTo>
                    <a:lnTo>
                      <a:pt x="461596" y="1063722"/>
                    </a:lnTo>
                    <a:lnTo>
                      <a:pt x="427544" y="1032175"/>
                    </a:lnTo>
                    <a:lnTo>
                      <a:pt x="0" y="604638"/>
                    </a:lnTo>
                    <a:lnTo>
                      <a:pt x="427540" y="177097"/>
                    </a:lnTo>
                    <a:lnTo>
                      <a:pt x="461592" y="145549"/>
                    </a:lnTo>
                    <a:lnTo>
                      <a:pt x="497993" y="116661"/>
                    </a:lnTo>
                    <a:lnTo>
                      <a:pt x="536586" y="90590"/>
                    </a:lnTo>
                    <a:lnTo>
                      <a:pt x="577218" y="67489"/>
                    </a:lnTo>
                    <a:lnTo>
                      <a:pt x="619732" y="47516"/>
                    </a:lnTo>
                    <a:lnTo>
                      <a:pt x="663972" y="30825"/>
                    </a:lnTo>
                    <a:lnTo>
                      <a:pt x="709783" y="17572"/>
                    </a:lnTo>
                    <a:lnTo>
                      <a:pt x="757010" y="7913"/>
                    </a:lnTo>
                    <a:lnTo>
                      <a:pt x="805495" y="2004"/>
                    </a:lnTo>
                    <a:lnTo>
                      <a:pt x="855085" y="0"/>
                    </a:lnTo>
                    <a:lnTo>
                      <a:pt x="902337" y="1819"/>
                    </a:lnTo>
                    <a:lnTo>
                      <a:pt x="948594" y="7186"/>
                    </a:lnTo>
                    <a:lnTo>
                      <a:pt x="993723" y="15968"/>
                    </a:lnTo>
                    <a:lnTo>
                      <a:pt x="1037588" y="28030"/>
                    </a:lnTo>
                    <a:lnTo>
                      <a:pt x="1080055" y="43237"/>
                    </a:lnTo>
                    <a:lnTo>
                      <a:pt x="1120990" y="61455"/>
                    </a:lnTo>
                    <a:lnTo>
                      <a:pt x="1160258" y="82550"/>
                    </a:lnTo>
                    <a:lnTo>
                      <a:pt x="1197724" y="106386"/>
                    </a:lnTo>
                    <a:lnTo>
                      <a:pt x="1233256" y="132831"/>
                    </a:lnTo>
                    <a:lnTo>
                      <a:pt x="1266717" y="161748"/>
                    </a:lnTo>
                    <a:lnTo>
                      <a:pt x="1297974" y="193005"/>
                    </a:lnTo>
                    <a:lnTo>
                      <a:pt x="1326892" y="226466"/>
                    </a:lnTo>
                    <a:lnTo>
                      <a:pt x="1353337" y="261997"/>
                    </a:lnTo>
                    <a:lnTo>
                      <a:pt x="1377174" y="299463"/>
                    </a:lnTo>
                    <a:lnTo>
                      <a:pt x="1398269" y="338731"/>
                    </a:lnTo>
                    <a:lnTo>
                      <a:pt x="1416487" y="379665"/>
                    </a:lnTo>
                    <a:lnTo>
                      <a:pt x="1431695" y="422132"/>
                    </a:lnTo>
                    <a:lnTo>
                      <a:pt x="1443757" y="465997"/>
                    </a:lnTo>
                    <a:lnTo>
                      <a:pt x="1452539" y="511125"/>
                    </a:lnTo>
                    <a:lnTo>
                      <a:pt x="1457907" y="557382"/>
                    </a:lnTo>
                    <a:lnTo>
                      <a:pt x="1459726" y="604634"/>
                    </a:lnTo>
                    <a:lnTo>
                      <a:pt x="1457907" y="651886"/>
                    </a:lnTo>
                    <a:lnTo>
                      <a:pt x="1452539" y="698143"/>
                    </a:lnTo>
                    <a:lnTo>
                      <a:pt x="1443757" y="743271"/>
                    </a:lnTo>
                    <a:lnTo>
                      <a:pt x="1431695" y="787136"/>
                    </a:lnTo>
                    <a:lnTo>
                      <a:pt x="1416487" y="829603"/>
                    </a:lnTo>
                    <a:lnTo>
                      <a:pt x="1398269" y="870537"/>
                    </a:lnTo>
                    <a:lnTo>
                      <a:pt x="1377174" y="909805"/>
                    </a:lnTo>
                    <a:lnTo>
                      <a:pt x="1353337" y="947271"/>
                    </a:lnTo>
                    <a:lnTo>
                      <a:pt x="1326892" y="982802"/>
                    </a:lnTo>
                    <a:lnTo>
                      <a:pt x="1297974" y="1016263"/>
                    </a:lnTo>
                    <a:lnTo>
                      <a:pt x="1266717" y="1047520"/>
                    </a:lnTo>
                    <a:lnTo>
                      <a:pt x="1233256" y="1076437"/>
                    </a:lnTo>
                    <a:lnTo>
                      <a:pt x="1197724" y="1102882"/>
                    </a:lnTo>
                    <a:lnTo>
                      <a:pt x="1160258" y="1126718"/>
                    </a:lnTo>
                    <a:lnTo>
                      <a:pt x="1120990" y="1147813"/>
                    </a:lnTo>
                    <a:lnTo>
                      <a:pt x="1080055" y="1166031"/>
                    </a:lnTo>
                    <a:lnTo>
                      <a:pt x="1037588" y="1181238"/>
                    </a:lnTo>
                    <a:lnTo>
                      <a:pt x="993723" y="1193300"/>
                    </a:lnTo>
                    <a:lnTo>
                      <a:pt x="948594" y="1202082"/>
                    </a:lnTo>
                    <a:lnTo>
                      <a:pt x="902337" y="1207450"/>
                    </a:lnTo>
                    <a:lnTo>
                      <a:pt x="855085" y="1209269"/>
                    </a:lnTo>
                    <a:close/>
                  </a:path>
                </a:pathLst>
              </a:custGeom>
              <a:solidFill>
                <a:srgbClr val="17B0E3"/>
              </a:solidFill>
            </p:spPr>
            <p:txBody>
              <a:bodyPr wrap="square" lIns="0" tIns="0" rIns="0" bIns="0" rtlCol="0"/>
              <a:lstStyle/>
              <a:p>
                <a:endParaRPr/>
              </a:p>
            </p:txBody>
          </p:sp>
          <p:sp>
            <p:nvSpPr>
              <p:cNvPr id="173" name="object 13">
                <a:extLst>
                  <a:ext uri="{FF2B5EF4-FFF2-40B4-BE49-F238E27FC236}">
                    <a16:creationId xmlns:a16="http://schemas.microsoft.com/office/drawing/2014/main" id="{CFA33D95-26B8-ACD1-9066-3491C4B149EC}"/>
                  </a:ext>
                </a:extLst>
              </p:cNvPr>
              <p:cNvSpPr/>
              <p:nvPr/>
            </p:nvSpPr>
            <p:spPr>
              <a:xfrm>
                <a:off x="4702210" y="11786674"/>
                <a:ext cx="1459865" cy="1209675"/>
              </a:xfrm>
              <a:custGeom>
                <a:avLst/>
                <a:gdLst/>
                <a:ahLst/>
                <a:cxnLst/>
                <a:rect l="l" t="t" r="r" b="b"/>
                <a:pathLst>
                  <a:path w="1459864" h="1209675">
                    <a:moveTo>
                      <a:pt x="604640" y="1209268"/>
                    </a:moveTo>
                    <a:lnTo>
                      <a:pt x="557388" y="1207449"/>
                    </a:lnTo>
                    <a:lnTo>
                      <a:pt x="511131" y="1202082"/>
                    </a:lnTo>
                    <a:lnTo>
                      <a:pt x="466003" y="1193300"/>
                    </a:lnTo>
                    <a:lnTo>
                      <a:pt x="422138" y="1181238"/>
                    </a:lnTo>
                    <a:lnTo>
                      <a:pt x="379671" y="1166031"/>
                    </a:lnTo>
                    <a:lnTo>
                      <a:pt x="338736" y="1147813"/>
                    </a:lnTo>
                    <a:lnTo>
                      <a:pt x="299468" y="1126718"/>
                    </a:lnTo>
                    <a:lnTo>
                      <a:pt x="262001" y="1102882"/>
                    </a:lnTo>
                    <a:lnTo>
                      <a:pt x="226470" y="1076437"/>
                    </a:lnTo>
                    <a:lnTo>
                      <a:pt x="193008" y="1047520"/>
                    </a:lnTo>
                    <a:lnTo>
                      <a:pt x="161751" y="1016263"/>
                    </a:lnTo>
                    <a:lnTo>
                      <a:pt x="132833" y="982802"/>
                    </a:lnTo>
                    <a:lnTo>
                      <a:pt x="106389" y="947271"/>
                    </a:lnTo>
                    <a:lnTo>
                      <a:pt x="82551" y="909805"/>
                    </a:lnTo>
                    <a:lnTo>
                      <a:pt x="61456" y="870537"/>
                    </a:lnTo>
                    <a:lnTo>
                      <a:pt x="43238" y="829603"/>
                    </a:lnTo>
                    <a:lnTo>
                      <a:pt x="28031" y="787136"/>
                    </a:lnTo>
                    <a:lnTo>
                      <a:pt x="15969" y="743271"/>
                    </a:lnTo>
                    <a:lnTo>
                      <a:pt x="7187" y="698143"/>
                    </a:lnTo>
                    <a:lnTo>
                      <a:pt x="1819" y="651886"/>
                    </a:lnTo>
                    <a:lnTo>
                      <a:pt x="0" y="604634"/>
                    </a:lnTo>
                    <a:lnTo>
                      <a:pt x="1819" y="557382"/>
                    </a:lnTo>
                    <a:lnTo>
                      <a:pt x="7187" y="511125"/>
                    </a:lnTo>
                    <a:lnTo>
                      <a:pt x="15969" y="465997"/>
                    </a:lnTo>
                    <a:lnTo>
                      <a:pt x="28031" y="422132"/>
                    </a:lnTo>
                    <a:lnTo>
                      <a:pt x="43238" y="379665"/>
                    </a:lnTo>
                    <a:lnTo>
                      <a:pt x="61456" y="338731"/>
                    </a:lnTo>
                    <a:lnTo>
                      <a:pt x="82551" y="299463"/>
                    </a:lnTo>
                    <a:lnTo>
                      <a:pt x="106388" y="261997"/>
                    </a:lnTo>
                    <a:lnTo>
                      <a:pt x="132833" y="226466"/>
                    </a:lnTo>
                    <a:lnTo>
                      <a:pt x="161751" y="193005"/>
                    </a:lnTo>
                    <a:lnTo>
                      <a:pt x="193008" y="161748"/>
                    </a:lnTo>
                    <a:lnTo>
                      <a:pt x="226470" y="132831"/>
                    </a:lnTo>
                    <a:lnTo>
                      <a:pt x="262001" y="106386"/>
                    </a:lnTo>
                    <a:lnTo>
                      <a:pt x="299468" y="82550"/>
                    </a:lnTo>
                    <a:lnTo>
                      <a:pt x="338736" y="61455"/>
                    </a:lnTo>
                    <a:lnTo>
                      <a:pt x="379671" y="43237"/>
                    </a:lnTo>
                    <a:lnTo>
                      <a:pt x="422138" y="28030"/>
                    </a:lnTo>
                    <a:lnTo>
                      <a:pt x="466003" y="15968"/>
                    </a:lnTo>
                    <a:lnTo>
                      <a:pt x="511131" y="7186"/>
                    </a:lnTo>
                    <a:lnTo>
                      <a:pt x="557388" y="1819"/>
                    </a:lnTo>
                    <a:lnTo>
                      <a:pt x="604640" y="0"/>
                    </a:lnTo>
                    <a:lnTo>
                      <a:pt x="654230" y="2004"/>
                    </a:lnTo>
                    <a:lnTo>
                      <a:pt x="702716" y="7913"/>
                    </a:lnTo>
                    <a:lnTo>
                      <a:pt x="749942" y="17572"/>
                    </a:lnTo>
                    <a:lnTo>
                      <a:pt x="795753" y="30825"/>
                    </a:lnTo>
                    <a:lnTo>
                      <a:pt x="839993" y="47516"/>
                    </a:lnTo>
                    <a:lnTo>
                      <a:pt x="882507" y="67489"/>
                    </a:lnTo>
                    <a:lnTo>
                      <a:pt x="923139" y="90590"/>
                    </a:lnTo>
                    <a:lnTo>
                      <a:pt x="961733" y="116661"/>
                    </a:lnTo>
                    <a:lnTo>
                      <a:pt x="998134" y="145549"/>
                    </a:lnTo>
                    <a:lnTo>
                      <a:pt x="1032283" y="177194"/>
                    </a:lnTo>
                    <a:lnTo>
                      <a:pt x="1459726" y="604638"/>
                    </a:lnTo>
                    <a:lnTo>
                      <a:pt x="1032181" y="1032175"/>
                    </a:lnTo>
                    <a:lnTo>
                      <a:pt x="998130" y="1063722"/>
                    </a:lnTo>
                    <a:lnTo>
                      <a:pt x="961729" y="1092609"/>
                    </a:lnTo>
                    <a:lnTo>
                      <a:pt x="923136" y="1118680"/>
                    </a:lnTo>
                    <a:lnTo>
                      <a:pt x="882504" y="1141780"/>
                    </a:lnTo>
                    <a:lnTo>
                      <a:pt x="839991" y="1161753"/>
                    </a:lnTo>
                    <a:lnTo>
                      <a:pt x="795751" y="1178444"/>
                    </a:lnTo>
                    <a:lnTo>
                      <a:pt x="749941" y="1191696"/>
                    </a:lnTo>
                    <a:lnTo>
                      <a:pt x="702715" y="1201355"/>
                    </a:lnTo>
                    <a:lnTo>
                      <a:pt x="654230" y="1207264"/>
                    </a:lnTo>
                    <a:lnTo>
                      <a:pt x="604640" y="1209268"/>
                    </a:lnTo>
                    <a:close/>
                  </a:path>
                </a:pathLst>
              </a:custGeom>
              <a:solidFill>
                <a:srgbClr val="3AC481"/>
              </a:solidFill>
            </p:spPr>
            <p:txBody>
              <a:bodyPr wrap="square" lIns="0" tIns="0" rIns="0" bIns="0" rtlCol="0"/>
              <a:lstStyle/>
              <a:p>
                <a:endParaRPr/>
              </a:p>
            </p:txBody>
          </p:sp>
          <p:sp>
            <p:nvSpPr>
              <p:cNvPr id="174" name="object 14">
                <a:extLst>
                  <a:ext uri="{FF2B5EF4-FFF2-40B4-BE49-F238E27FC236}">
                    <a16:creationId xmlns:a16="http://schemas.microsoft.com/office/drawing/2014/main" id="{BE721977-50BC-6E47-0BBF-5D217C95A971}"/>
                  </a:ext>
                </a:extLst>
              </p:cNvPr>
              <p:cNvSpPr/>
              <p:nvPr/>
            </p:nvSpPr>
            <p:spPr>
              <a:xfrm>
                <a:off x="5710406" y="10883423"/>
                <a:ext cx="2882265" cy="3023235"/>
              </a:xfrm>
              <a:custGeom>
                <a:avLst/>
                <a:gdLst/>
                <a:ahLst/>
                <a:cxnLst/>
                <a:rect l="l" t="t" r="r" b="b"/>
                <a:pathLst>
                  <a:path w="2882265" h="3023234">
                    <a:moveTo>
                      <a:pt x="2881860" y="1980547"/>
                    </a:moveTo>
                    <a:lnTo>
                      <a:pt x="2866368" y="2025622"/>
                    </a:lnTo>
                    <a:lnTo>
                      <a:pt x="2849507" y="2070042"/>
                    </a:lnTo>
                    <a:lnTo>
                      <a:pt x="2831302" y="2113783"/>
                    </a:lnTo>
                    <a:lnTo>
                      <a:pt x="2811780" y="2156817"/>
                    </a:lnTo>
                    <a:lnTo>
                      <a:pt x="2790966" y="2199122"/>
                    </a:lnTo>
                    <a:lnTo>
                      <a:pt x="2768884" y="2240670"/>
                    </a:lnTo>
                    <a:lnTo>
                      <a:pt x="2745560" y="2281437"/>
                    </a:lnTo>
                    <a:lnTo>
                      <a:pt x="2721019" y="2321398"/>
                    </a:lnTo>
                    <a:lnTo>
                      <a:pt x="2695287" y="2360527"/>
                    </a:lnTo>
                    <a:lnTo>
                      <a:pt x="2668388" y="2398799"/>
                    </a:lnTo>
                    <a:lnTo>
                      <a:pt x="2640348" y="2436189"/>
                    </a:lnTo>
                    <a:lnTo>
                      <a:pt x="2611193" y="2472672"/>
                    </a:lnTo>
                    <a:lnTo>
                      <a:pt x="2580947" y="2508221"/>
                    </a:lnTo>
                    <a:lnTo>
                      <a:pt x="2549636" y="2542813"/>
                    </a:lnTo>
                    <a:lnTo>
                      <a:pt x="2517285" y="2576421"/>
                    </a:lnTo>
                    <a:lnTo>
                      <a:pt x="2483920" y="2609021"/>
                    </a:lnTo>
                    <a:lnTo>
                      <a:pt x="2449565" y="2640588"/>
                    </a:lnTo>
                    <a:lnTo>
                      <a:pt x="2414246" y="2671095"/>
                    </a:lnTo>
                    <a:lnTo>
                      <a:pt x="2377988" y="2700517"/>
                    </a:lnTo>
                    <a:lnTo>
                      <a:pt x="2340816" y="2728830"/>
                    </a:lnTo>
                    <a:lnTo>
                      <a:pt x="2302756" y="2756009"/>
                    </a:lnTo>
                    <a:lnTo>
                      <a:pt x="2263833" y="2782027"/>
                    </a:lnTo>
                    <a:lnTo>
                      <a:pt x="2224072" y="2806860"/>
                    </a:lnTo>
                    <a:lnTo>
                      <a:pt x="2183499" y="2830482"/>
                    </a:lnTo>
                    <a:lnTo>
                      <a:pt x="2142138" y="2852868"/>
                    </a:lnTo>
                    <a:lnTo>
                      <a:pt x="2100015" y="2873993"/>
                    </a:lnTo>
                    <a:lnTo>
                      <a:pt x="2057155" y="2893832"/>
                    </a:lnTo>
                    <a:lnTo>
                      <a:pt x="2013584" y="2912359"/>
                    </a:lnTo>
                    <a:lnTo>
                      <a:pt x="1969327" y="2929548"/>
                    </a:lnTo>
                    <a:lnTo>
                      <a:pt x="1924409" y="2945376"/>
                    </a:lnTo>
                    <a:lnTo>
                      <a:pt x="1878855" y="2959816"/>
                    </a:lnTo>
                    <a:lnTo>
                      <a:pt x="1832690" y="2972844"/>
                    </a:lnTo>
                    <a:lnTo>
                      <a:pt x="1785941" y="2984433"/>
                    </a:lnTo>
                    <a:lnTo>
                      <a:pt x="1738631" y="2994559"/>
                    </a:lnTo>
                    <a:lnTo>
                      <a:pt x="1690787" y="3003197"/>
                    </a:lnTo>
                    <a:lnTo>
                      <a:pt x="1642433" y="3010321"/>
                    </a:lnTo>
                    <a:lnTo>
                      <a:pt x="1593595" y="3015905"/>
                    </a:lnTo>
                    <a:lnTo>
                      <a:pt x="1544299" y="3019926"/>
                    </a:lnTo>
                    <a:lnTo>
                      <a:pt x="1494568" y="3022356"/>
                    </a:lnTo>
                    <a:lnTo>
                      <a:pt x="1444430" y="3023172"/>
                    </a:lnTo>
                    <a:lnTo>
                      <a:pt x="1393687" y="3022337"/>
                    </a:lnTo>
                    <a:lnTo>
                      <a:pt x="1343363" y="3019847"/>
                    </a:lnTo>
                    <a:lnTo>
                      <a:pt x="1293483" y="3015730"/>
                    </a:lnTo>
                    <a:lnTo>
                      <a:pt x="1244075" y="3010011"/>
                    </a:lnTo>
                    <a:lnTo>
                      <a:pt x="1195163" y="3002717"/>
                    </a:lnTo>
                    <a:lnTo>
                      <a:pt x="1146775" y="2993874"/>
                    </a:lnTo>
                    <a:lnTo>
                      <a:pt x="1098937" y="2983508"/>
                    </a:lnTo>
                    <a:lnTo>
                      <a:pt x="1051674" y="2971645"/>
                    </a:lnTo>
                    <a:lnTo>
                      <a:pt x="1005013" y="2958312"/>
                    </a:lnTo>
                    <a:lnTo>
                      <a:pt x="958981" y="2943534"/>
                    </a:lnTo>
                    <a:lnTo>
                      <a:pt x="913602" y="2927338"/>
                    </a:lnTo>
                    <a:lnTo>
                      <a:pt x="868905" y="2909750"/>
                    </a:lnTo>
                    <a:lnTo>
                      <a:pt x="824913" y="2890797"/>
                    </a:lnTo>
                    <a:lnTo>
                      <a:pt x="781655" y="2870504"/>
                    </a:lnTo>
                    <a:lnTo>
                      <a:pt x="739156" y="2848897"/>
                    </a:lnTo>
                    <a:lnTo>
                      <a:pt x="697442" y="2826003"/>
                    </a:lnTo>
                    <a:lnTo>
                      <a:pt x="656540" y="2801849"/>
                    </a:lnTo>
                    <a:lnTo>
                      <a:pt x="616476" y="2776459"/>
                    </a:lnTo>
                    <a:lnTo>
                      <a:pt x="577275" y="2749861"/>
                    </a:lnTo>
                    <a:lnTo>
                      <a:pt x="538964" y="2722080"/>
                    </a:lnTo>
                    <a:lnTo>
                      <a:pt x="501570" y="2693144"/>
                    </a:lnTo>
                    <a:lnTo>
                      <a:pt x="465118" y="2663077"/>
                    </a:lnTo>
                    <a:lnTo>
                      <a:pt x="429634" y="2631906"/>
                    </a:lnTo>
                    <a:lnTo>
                      <a:pt x="395146" y="2599658"/>
                    </a:lnTo>
                    <a:lnTo>
                      <a:pt x="361678" y="2566358"/>
                    </a:lnTo>
                    <a:lnTo>
                      <a:pt x="329258" y="2532033"/>
                    </a:lnTo>
                    <a:lnTo>
                      <a:pt x="297911" y="2496709"/>
                    </a:lnTo>
                    <a:lnTo>
                      <a:pt x="267664" y="2460412"/>
                    </a:lnTo>
                    <a:lnTo>
                      <a:pt x="238542" y="2423168"/>
                    </a:lnTo>
                    <a:lnTo>
                      <a:pt x="210573" y="2385004"/>
                    </a:lnTo>
                    <a:lnTo>
                      <a:pt x="183782" y="2345946"/>
                    </a:lnTo>
                    <a:lnTo>
                      <a:pt x="158195" y="2306019"/>
                    </a:lnTo>
                    <a:lnTo>
                      <a:pt x="133838" y="2265251"/>
                    </a:lnTo>
                    <a:lnTo>
                      <a:pt x="110739" y="2223666"/>
                    </a:lnTo>
                    <a:lnTo>
                      <a:pt x="88922" y="2181293"/>
                    </a:lnTo>
                    <a:lnTo>
                      <a:pt x="68414" y="2138156"/>
                    </a:lnTo>
                    <a:lnTo>
                      <a:pt x="49242" y="2094281"/>
                    </a:lnTo>
                    <a:lnTo>
                      <a:pt x="31432" y="2049696"/>
                    </a:lnTo>
                    <a:lnTo>
                      <a:pt x="15009" y="2004426"/>
                    </a:lnTo>
                    <a:lnTo>
                      <a:pt x="0" y="1958498"/>
                    </a:lnTo>
                  </a:path>
                  <a:path w="2882265" h="3023234">
                    <a:moveTo>
                      <a:pt x="2881860" y="1042625"/>
                    </a:moveTo>
                    <a:lnTo>
                      <a:pt x="2866368" y="997550"/>
                    </a:lnTo>
                    <a:lnTo>
                      <a:pt x="2849507" y="953130"/>
                    </a:lnTo>
                    <a:lnTo>
                      <a:pt x="2831302" y="909389"/>
                    </a:lnTo>
                    <a:lnTo>
                      <a:pt x="2811780" y="866354"/>
                    </a:lnTo>
                    <a:lnTo>
                      <a:pt x="2790966" y="824050"/>
                    </a:lnTo>
                    <a:lnTo>
                      <a:pt x="2768884" y="782502"/>
                    </a:lnTo>
                    <a:lnTo>
                      <a:pt x="2745560" y="741735"/>
                    </a:lnTo>
                    <a:lnTo>
                      <a:pt x="2721019" y="701774"/>
                    </a:lnTo>
                    <a:lnTo>
                      <a:pt x="2695287" y="662645"/>
                    </a:lnTo>
                    <a:lnTo>
                      <a:pt x="2668388" y="624373"/>
                    </a:lnTo>
                    <a:lnTo>
                      <a:pt x="2640348" y="586983"/>
                    </a:lnTo>
                    <a:lnTo>
                      <a:pt x="2611193" y="550500"/>
                    </a:lnTo>
                    <a:lnTo>
                      <a:pt x="2580947" y="514951"/>
                    </a:lnTo>
                    <a:lnTo>
                      <a:pt x="2549636" y="480359"/>
                    </a:lnTo>
                    <a:lnTo>
                      <a:pt x="2517285" y="446750"/>
                    </a:lnTo>
                    <a:lnTo>
                      <a:pt x="2483920" y="414150"/>
                    </a:lnTo>
                    <a:lnTo>
                      <a:pt x="2449565" y="382584"/>
                    </a:lnTo>
                    <a:lnTo>
                      <a:pt x="2414246" y="352077"/>
                    </a:lnTo>
                    <a:lnTo>
                      <a:pt x="2377988" y="322655"/>
                    </a:lnTo>
                    <a:lnTo>
                      <a:pt x="2340816" y="294341"/>
                    </a:lnTo>
                    <a:lnTo>
                      <a:pt x="2302756" y="267163"/>
                    </a:lnTo>
                    <a:lnTo>
                      <a:pt x="2263833" y="241145"/>
                    </a:lnTo>
                    <a:lnTo>
                      <a:pt x="2224072" y="216312"/>
                    </a:lnTo>
                    <a:lnTo>
                      <a:pt x="2183499" y="192690"/>
                    </a:lnTo>
                    <a:lnTo>
                      <a:pt x="2142138" y="170304"/>
                    </a:lnTo>
                    <a:lnTo>
                      <a:pt x="2100015" y="149179"/>
                    </a:lnTo>
                    <a:lnTo>
                      <a:pt x="2057155" y="129340"/>
                    </a:lnTo>
                    <a:lnTo>
                      <a:pt x="2013584" y="110813"/>
                    </a:lnTo>
                    <a:lnTo>
                      <a:pt x="1969327" y="93623"/>
                    </a:lnTo>
                    <a:lnTo>
                      <a:pt x="1924409" y="77796"/>
                    </a:lnTo>
                    <a:lnTo>
                      <a:pt x="1878855" y="63355"/>
                    </a:lnTo>
                    <a:lnTo>
                      <a:pt x="1832690" y="50328"/>
                    </a:lnTo>
                    <a:lnTo>
                      <a:pt x="1785941" y="38739"/>
                    </a:lnTo>
                    <a:lnTo>
                      <a:pt x="1738631" y="28612"/>
                    </a:lnTo>
                    <a:lnTo>
                      <a:pt x="1690787" y="19975"/>
                    </a:lnTo>
                    <a:lnTo>
                      <a:pt x="1642433" y="12851"/>
                    </a:lnTo>
                    <a:lnTo>
                      <a:pt x="1593595" y="7266"/>
                    </a:lnTo>
                    <a:lnTo>
                      <a:pt x="1544299" y="3246"/>
                    </a:lnTo>
                    <a:lnTo>
                      <a:pt x="1494568" y="815"/>
                    </a:lnTo>
                    <a:lnTo>
                      <a:pt x="1444430" y="0"/>
                    </a:lnTo>
                    <a:lnTo>
                      <a:pt x="1393687" y="835"/>
                    </a:lnTo>
                    <a:lnTo>
                      <a:pt x="1343363" y="3325"/>
                    </a:lnTo>
                    <a:lnTo>
                      <a:pt x="1293483" y="7442"/>
                    </a:lnTo>
                    <a:lnTo>
                      <a:pt x="1244075" y="13161"/>
                    </a:lnTo>
                    <a:lnTo>
                      <a:pt x="1195163" y="20455"/>
                    </a:lnTo>
                    <a:lnTo>
                      <a:pt x="1146775" y="29298"/>
                    </a:lnTo>
                    <a:lnTo>
                      <a:pt x="1098937" y="39664"/>
                    </a:lnTo>
                    <a:lnTo>
                      <a:pt x="1051674" y="51527"/>
                    </a:lnTo>
                    <a:lnTo>
                      <a:pt x="1005013" y="64860"/>
                    </a:lnTo>
                    <a:lnTo>
                      <a:pt x="958981" y="79638"/>
                    </a:lnTo>
                    <a:lnTo>
                      <a:pt x="913602" y="95834"/>
                    </a:lnTo>
                    <a:lnTo>
                      <a:pt x="868905" y="113422"/>
                    </a:lnTo>
                    <a:lnTo>
                      <a:pt x="824913" y="132375"/>
                    </a:lnTo>
                    <a:lnTo>
                      <a:pt x="781655" y="152668"/>
                    </a:lnTo>
                    <a:lnTo>
                      <a:pt x="739156" y="174275"/>
                    </a:lnTo>
                    <a:lnTo>
                      <a:pt x="697442" y="197169"/>
                    </a:lnTo>
                    <a:lnTo>
                      <a:pt x="656540" y="221323"/>
                    </a:lnTo>
                    <a:lnTo>
                      <a:pt x="616476" y="246713"/>
                    </a:lnTo>
                    <a:lnTo>
                      <a:pt x="577275" y="273311"/>
                    </a:lnTo>
                    <a:lnTo>
                      <a:pt x="538964" y="301091"/>
                    </a:lnTo>
                    <a:lnTo>
                      <a:pt x="501570" y="330028"/>
                    </a:lnTo>
                    <a:lnTo>
                      <a:pt x="465118" y="360095"/>
                    </a:lnTo>
                    <a:lnTo>
                      <a:pt x="429634" y="391266"/>
                    </a:lnTo>
                    <a:lnTo>
                      <a:pt x="395146" y="423514"/>
                    </a:lnTo>
                    <a:lnTo>
                      <a:pt x="361678" y="456814"/>
                    </a:lnTo>
                    <a:lnTo>
                      <a:pt x="329258" y="491139"/>
                    </a:lnTo>
                    <a:lnTo>
                      <a:pt x="297911" y="526463"/>
                    </a:lnTo>
                    <a:lnTo>
                      <a:pt x="267664" y="562760"/>
                    </a:lnTo>
                    <a:lnTo>
                      <a:pt x="238542" y="600004"/>
                    </a:lnTo>
                    <a:lnTo>
                      <a:pt x="210573" y="638168"/>
                    </a:lnTo>
                    <a:lnTo>
                      <a:pt x="183782" y="677226"/>
                    </a:lnTo>
                    <a:lnTo>
                      <a:pt x="158195" y="717153"/>
                    </a:lnTo>
                    <a:lnTo>
                      <a:pt x="133838" y="757921"/>
                    </a:lnTo>
                    <a:lnTo>
                      <a:pt x="110739" y="799505"/>
                    </a:lnTo>
                    <a:lnTo>
                      <a:pt x="88922" y="841879"/>
                    </a:lnTo>
                    <a:lnTo>
                      <a:pt x="68414" y="885016"/>
                    </a:lnTo>
                    <a:lnTo>
                      <a:pt x="49242" y="928890"/>
                    </a:lnTo>
                    <a:lnTo>
                      <a:pt x="31432" y="973476"/>
                    </a:lnTo>
                    <a:lnTo>
                      <a:pt x="15009" y="1018746"/>
                    </a:lnTo>
                    <a:lnTo>
                      <a:pt x="0" y="1064674"/>
                    </a:lnTo>
                  </a:path>
                </a:pathLst>
              </a:custGeom>
              <a:ln w="25193">
                <a:solidFill>
                  <a:srgbClr val="FFFFFF"/>
                </a:solidFill>
              </a:ln>
            </p:spPr>
            <p:txBody>
              <a:bodyPr wrap="square" lIns="0" tIns="0" rIns="0" bIns="0" rtlCol="0"/>
              <a:lstStyle/>
              <a:p>
                <a:endParaRPr/>
              </a:p>
            </p:txBody>
          </p:sp>
          <p:sp>
            <p:nvSpPr>
              <p:cNvPr id="175" name="object 15">
                <a:extLst>
                  <a:ext uri="{FF2B5EF4-FFF2-40B4-BE49-F238E27FC236}">
                    <a16:creationId xmlns:a16="http://schemas.microsoft.com/office/drawing/2014/main" id="{F0A41E78-0883-FAD7-FFC7-6BC60BFD5605}"/>
                  </a:ext>
                </a:extLst>
              </p:cNvPr>
              <p:cNvSpPr/>
              <p:nvPr/>
            </p:nvSpPr>
            <p:spPr>
              <a:xfrm>
                <a:off x="8122564" y="11786674"/>
                <a:ext cx="1459865" cy="1209675"/>
              </a:xfrm>
              <a:custGeom>
                <a:avLst/>
                <a:gdLst/>
                <a:ahLst/>
                <a:cxnLst/>
                <a:rect l="l" t="t" r="r" b="b"/>
                <a:pathLst>
                  <a:path w="1459865" h="1209675">
                    <a:moveTo>
                      <a:pt x="427540" y="177097"/>
                    </a:moveTo>
                    <a:lnTo>
                      <a:pt x="461592" y="145549"/>
                    </a:lnTo>
                    <a:lnTo>
                      <a:pt x="497993" y="116661"/>
                    </a:lnTo>
                    <a:lnTo>
                      <a:pt x="536586" y="90590"/>
                    </a:lnTo>
                    <a:lnTo>
                      <a:pt x="577218" y="67489"/>
                    </a:lnTo>
                    <a:lnTo>
                      <a:pt x="619732" y="47516"/>
                    </a:lnTo>
                    <a:lnTo>
                      <a:pt x="663972" y="30825"/>
                    </a:lnTo>
                    <a:lnTo>
                      <a:pt x="709783" y="17572"/>
                    </a:lnTo>
                    <a:lnTo>
                      <a:pt x="757010" y="7913"/>
                    </a:lnTo>
                    <a:lnTo>
                      <a:pt x="805495" y="2004"/>
                    </a:lnTo>
                    <a:lnTo>
                      <a:pt x="855085" y="0"/>
                    </a:lnTo>
                    <a:lnTo>
                      <a:pt x="902337" y="1819"/>
                    </a:lnTo>
                    <a:lnTo>
                      <a:pt x="948594" y="7186"/>
                    </a:lnTo>
                    <a:lnTo>
                      <a:pt x="993722" y="15968"/>
                    </a:lnTo>
                    <a:lnTo>
                      <a:pt x="1037587" y="28030"/>
                    </a:lnTo>
                    <a:lnTo>
                      <a:pt x="1080054" y="43237"/>
                    </a:lnTo>
                    <a:lnTo>
                      <a:pt x="1120988" y="61455"/>
                    </a:lnTo>
                    <a:lnTo>
                      <a:pt x="1160256" y="82550"/>
                    </a:lnTo>
                    <a:lnTo>
                      <a:pt x="1197723" y="106386"/>
                    </a:lnTo>
                    <a:lnTo>
                      <a:pt x="1233253" y="132831"/>
                    </a:lnTo>
                    <a:lnTo>
                      <a:pt x="1266714" y="161748"/>
                    </a:lnTo>
                    <a:lnTo>
                      <a:pt x="1297971" y="193005"/>
                    </a:lnTo>
                    <a:lnTo>
                      <a:pt x="1326888" y="226466"/>
                    </a:lnTo>
                    <a:lnTo>
                      <a:pt x="1353333" y="261997"/>
                    </a:lnTo>
                    <a:lnTo>
                      <a:pt x="1377169" y="299463"/>
                    </a:lnTo>
                    <a:lnTo>
                      <a:pt x="1398264" y="338731"/>
                    </a:lnTo>
                    <a:lnTo>
                      <a:pt x="1416482" y="379665"/>
                    </a:lnTo>
                    <a:lnTo>
                      <a:pt x="1431689" y="422132"/>
                    </a:lnTo>
                    <a:lnTo>
                      <a:pt x="1443751" y="465997"/>
                    </a:lnTo>
                    <a:lnTo>
                      <a:pt x="1452533" y="511125"/>
                    </a:lnTo>
                    <a:lnTo>
                      <a:pt x="1457901" y="557382"/>
                    </a:lnTo>
                    <a:lnTo>
                      <a:pt x="1459720" y="604634"/>
                    </a:lnTo>
                    <a:lnTo>
                      <a:pt x="1457901" y="651886"/>
                    </a:lnTo>
                    <a:lnTo>
                      <a:pt x="1452533" y="698143"/>
                    </a:lnTo>
                    <a:lnTo>
                      <a:pt x="1443751" y="743271"/>
                    </a:lnTo>
                    <a:lnTo>
                      <a:pt x="1431689" y="787136"/>
                    </a:lnTo>
                    <a:lnTo>
                      <a:pt x="1416482" y="829603"/>
                    </a:lnTo>
                    <a:lnTo>
                      <a:pt x="1398264" y="870537"/>
                    </a:lnTo>
                    <a:lnTo>
                      <a:pt x="1377169" y="909805"/>
                    </a:lnTo>
                    <a:lnTo>
                      <a:pt x="1353333" y="947271"/>
                    </a:lnTo>
                    <a:lnTo>
                      <a:pt x="1326888" y="982802"/>
                    </a:lnTo>
                    <a:lnTo>
                      <a:pt x="1297971" y="1016263"/>
                    </a:lnTo>
                    <a:lnTo>
                      <a:pt x="1266714" y="1047520"/>
                    </a:lnTo>
                    <a:lnTo>
                      <a:pt x="1233253" y="1076437"/>
                    </a:lnTo>
                    <a:lnTo>
                      <a:pt x="1197723" y="1102882"/>
                    </a:lnTo>
                    <a:lnTo>
                      <a:pt x="1160256" y="1126718"/>
                    </a:lnTo>
                    <a:lnTo>
                      <a:pt x="1120988" y="1147813"/>
                    </a:lnTo>
                    <a:lnTo>
                      <a:pt x="1080054" y="1166031"/>
                    </a:lnTo>
                    <a:lnTo>
                      <a:pt x="1037587" y="1181238"/>
                    </a:lnTo>
                    <a:lnTo>
                      <a:pt x="993722" y="1193300"/>
                    </a:lnTo>
                    <a:lnTo>
                      <a:pt x="948594" y="1202082"/>
                    </a:lnTo>
                    <a:lnTo>
                      <a:pt x="902337" y="1207450"/>
                    </a:lnTo>
                    <a:lnTo>
                      <a:pt x="855085" y="1209269"/>
                    </a:lnTo>
                    <a:lnTo>
                      <a:pt x="805496" y="1207264"/>
                    </a:lnTo>
                    <a:lnTo>
                      <a:pt x="757010" y="1201355"/>
                    </a:lnTo>
                    <a:lnTo>
                      <a:pt x="709785" y="1191696"/>
                    </a:lnTo>
                    <a:lnTo>
                      <a:pt x="663974" y="1178444"/>
                    </a:lnTo>
                    <a:lnTo>
                      <a:pt x="619734" y="1161753"/>
                    </a:lnTo>
                    <a:lnTo>
                      <a:pt x="577221" y="1141780"/>
                    </a:lnTo>
                    <a:lnTo>
                      <a:pt x="536590" y="1118680"/>
                    </a:lnTo>
                    <a:lnTo>
                      <a:pt x="497996" y="1092609"/>
                    </a:lnTo>
                    <a:lnTo>
                      <a:pt x="461596" y="1063722"/>
                    </a:lnTo>
                    <a:lnTo>
                      <a:pt x="427544" y="1032175"/>
                    </a:lnTo>
                    <a:lnTo>
                      <a:pt x="0" y="604638"/>
                    </a:lnTo>
                    <a:lnTo>
                      <a:pt x="427442" y="177194"/>
                    </a:lnTo>
                    <a:close/>
                  </a:path>
                </a:pathLst>
              </a:custGeom>
              <a:ln w="25193">
                <a:solidFill>
                  <a:srgbClr val="FFFFFF"/>
                </a:solidFill>
              </a:ln>
            </p:spPr>
            <p:txBody>
              <a:bodyPr wrap="square" lIns="0" tIns="0" rIns="0" bIns="0" rtlCol="0"/>
              <a:lstStyle/>
              <a:p>
                <a:endParaRPr/>
              </a:p>
            </p:txBody>
          </p:sp>
          <p:sp>
            <p:nvSpPr>
              <p:cNvPr id="176" name="object 16">
                <a:extLst>
                  <a:ext uri="{FF2B5EF4-FFF2-40B4-BE49-F238E27FC236}">
                    <a16:creationId xmlns:a16="http://schemas.microsoft.com/office/drawing/2014/main" id="{B19F3BFC-D0C6-1EEF-B36A-CB5B8C07A2A2}"/>
                  </a:ext>
                </a:extLst>
              </p:cNvPr>
              <p:cNvSpPr/>
              <p:nvPr/>
            </p:nvSpPr>
            <p:spPr>
              <a:xfrm>
                <a:off x="4702216" y="11786674"/>
                <a:ext cx="1459865" cy="1209675"/>
              </a:xfrm>
              <a:custGeom>
                <a:avLst/>
                <a:gdLst/>
                <a:ahLst/>
                <a:cxnLst/>
                <a:rect l="l" t="t" r="r" b="b"/>
                <a:pathLst>
                  <a:path w="1459864" h="1209675">
                    <a:moveTo>
                      <a:pt x="1032179" y="177097"/>
                    </a:moveTo>
                    <a:lnTo>
                      <a:pt x="998127" y="145549"/>
                    </a:lnTo>
                    <a:lnTo>
                      <a:pt x="961727" y="116661"/>
                    </a:lnTo>
                    <a:lnTo>
                      <a:pt x="923133" y="90590"/>
                    </a:lnTo>
                    <a:lnTo>
                      <a:pt x="882501" y="67489"/>
                    </a:lnTo>
                    <a:lnTo>
                      <a:pt x="839987" y="47516"/>
                    </a:lnTo>
                    <a:lnTo>
                      <a:pt x="795747" y="30825"/>
                    </a:lnTo>
                    <a:lnTo>
                      <a:pt x="749936" y="17572"/>
                    </a:lnTo>
                    <a:lnTo>
                      <a:pt x="702710" y="7913"/>
                    </a:lnTo>
                    <a:lnTo>
                      <a:pt x="654224" y="2004"/>
                    </a:lnTo>
                    <a:lnTo>
                      <a:pt x="604634" y="0"/>
                    </a:lnTo>
                    <a:lnTo>
                      <a:pt x="557382" y="1819"/>
                    </a:lnTo>
                    <a:lnTo>
                      <a:pt x="511125" y="7186"/>
                    </a:lnTo>
                    <a:lnTo>
                      <a:pt x="465997" y="15968"/>
                    </a:lnTo>
                    <a:lnTo>
                      <a:pt x="422132" y="28030"/>
                    </a:lnTo>
                    <a:lnTo>
                      <a:pt x="379665" y="43237"/>
                    </a:lnTo>
                    <a:lnTo>
                      <a:pt x="338731" y="61455"/>
                    </a:lnTo>
                    <a:lnTo>
                      <a:pt x="299463" y="82550"/>
                    </a:lnTo>
                    <a:lnTo>
                      <a:pt x="261997" y="106386"/>
                    </a:lnTo>
                    <a:lnTo>
                      <a:pt x="226466" y="132831"/>
                    </a:lnTo>
                    <a:lnTo>
                      <a:pt x="193005" y="161748"/>
                    </a:lnTo>
                    <a:lnTo>
                      <a:pt x="161748" y="193005"/>
                    </a:lnTo>
                    <a:lnTo>
                      <a:pt x="132831" y="226466"/>
                    </a:lnTo>
                    <a:lnTo>
                      <a:pt x="106386" y="261997"/>
                    </a:lnTo>
                    <a:lnTo>
                      <a:pt x="82550" y="299463"/>
                    </a:lnTo>
                    <a:lnTo>
                      <a:pt x="61455" y="338731"/>
                    </a:lnTo>
                    <a:lnTo>
                      <a:pt x="43237" y="379665"/>
                    </a:lnTo>
                    <a:lnTo>
                      <a:pt x="28030" y="422132"/>
                    </a:lnTo>
                    <a:lnTo>
                      <a:pt x="15968" y="465997"/>
                    </a:lnTo>
                    <a:lnTo>
                      <a:pt x="7186" y="511125"/>
                    </a:lnTo>
                    <a:lnTo>
                      <a:pt x="1819" y="557382"/>
                    </a:lnTo>
                    <a:lnTo>
                      <a:pt x="0" y="604634"/>
                    </a:lnTo>
                    <a:lnTo>
                      <a:pt x="1819" y="651886"/>
                    </a:lnTo>
                    <a:lnTo>
                      <a:pt x="7186" y="698143"/>
                    </a:lnTo>
                    <a:lnTo>
                      <a:pt x="15968" y="743271"/>
                    </a:lnTo>
                    <a:lnTo>
                      <a:pt x="28030" y="787136"/>
                    </a:lnTo>
                    <a:lnTo>
                      <a:pt x="43237" y="829603"/>
                    </a:lnTo>
                    <a:lnTo>
                      <a:pt x="61455" y="870537"/>
                    </a:lnTo>
                    <a:lnTo>
                      <a:pt x="82550" y="909805"/>
                    </a:lnTo>
                    <a:lnTo>
                      <a:pt x="106386" y="947271"/>
                    </a:lnTo>
                    <a:lnTo>
                      <a:pt x="132831" y="982802"/>
                    </a:lnTo>
                    <a:lnTo>
                      <a:pt x="161748" y="1016263"/>
                    </a:lnTo>
                    <a:lnTo>
                      <a:pt x="193005" y="1047520"/>
                    </a:lnTo>
                    <a:lnTo>
                      <a:pt x="226466" y="1076437"/>
                    </a:lnTo>
                    <a:lnTo>
                      <a:pt x="261997" y="1102882"/>
                    </a:lnTo>
                    <a:lnTo>
                      <a:pt x="299463" y="1126718"/>
                    </a:lnTo>
                    <a:lnTo>
                      <a:pt x="338731" y="1147813"/>
                    </a:lnTo>
                    <a:lnTo>
                      <a:pt x="379665" y="1166031"/>
                    </a:lnTo>
                    <a:lnTo>
                      <a:pt x="422132" y="1181238"/>
                    </a:lnTo>
                    <a:lnTo>
                      <a:pt x="465997" y="1193300"/>
                    </a:lnTo>
                    <a:lnTo>
                      <a:pt x="511125" y="1202082"/>
                    </a:lnTo>
                    <a:lnTo>
                      <a:pt x="557382" y="1207449"/>
                    </a:lnTo>
                    <a:lnTo>
                      <a:pt x="604634" y="1209268"/>
                    </a:lnTo>
                    <a:lnTo>
                      <a:pt x="654223" y="1207264"/>
                    </a:lnTo>
                    <a:lnTo>
                      <a:pt x="702709" y="1201355"/>
                    </a:lnTo>
                    <a:lnTo>
                      <a:pt x="749935" y="1191696"/>
                    </a:lnTo>
                    <a:lnTo>
                      <a:pt x="795745" y="1178444"/>
                    </a:lnTo>
                    <a:lnTo>
                      <a:pt x="839985" y="1161753"/>
                    </a:lnTo>
                    <a:lnTo>
                      <a:pt x="882498" y="1141780"/>
                    </a:lnTo>
                    <a:lnTo>
                      <a:pt x="923129" y="1118680"/>
                    </a:lnTo>
                    <a:lnTo>
                      <a:pt x="961723" y="1092609"/>
                    </a:lnTo>
                    <a:lnTo>
                      <a:pt x="998123" y="1063722"/>
                    </a:lnTo>
                    <a:lnTo>
                      <a:pt x="1032175" y="1032175"/>
                    </a:lnTo>
                    <a:lnTo>
                      <a:pt x="1459720" y="604638"/>
                    </a:lnTo>
                    <a:lnTo>
                      <a:pt x="1032277" y="177194"/>
                    </a:lnTo>
                    <a:close/>
                  </a:path>
                </a:pathLst>
              </a:custGeom>
              <a:ln w="25193">
                <a:solidFill>
                  <a:srgbClr val="FFFFFF"/>
                </a:solidFill>
              </a:ln>
            </p:spPr>
            <p:txBody>
              <a:bodyPr wrap="square" lIns="0" tIns="0" rIns="0" bIns="0" rtlCol="0"/>
              <a:lstStyle/>
              <a:p>
                <a:endParaRPr/>
              </a:p>
            </p:txBody>
          </p:sp>
          <p:sp>
            <p:nvSpPr>
              <p:cNvPr id="177" name="object 17">
                <a:extLst>
                  <a:ext uri="{FF2B5EF4-FFF2-40B4-BE49-F238E27FC236}">
                    <a16:creationId xmlns:a16="http://schemas.microsoft.com/office/drawing/2014/main" id="{4C07A7D9-2C9B-6509-905F-53A1383C4E61}"/>
                  </a:ext>
                </a:extLst>
              </p:cNvPr>
              <p:cNvSpPr/>
              <p:nvPr/>
            </p:nvSpPr>
            <p:spPr>
              <a:xfrm>
                <a:off x="8666429" y="12130480"/>
                <a:ext cx="579755" cy="529590"/>
              </a:xfrm>
              <a:custGeom>
                <a:avLst/>
                <a:gdLst/>
                <a:ahLst/>
                <a:cxnLst/>
                <a:rect l="l" t="t" r="r" b="b"/>
                <a:pathLst>
                  <a:path w="579754" h="529590">
                    <a:moveTo>
                      <a:pt x="579441" y="403089"/>
                    </a:moveTo>
                    <a:lnTo>
                      <a:pt x="577461" y="412896"/>
                    </a:lnTo>
                    <a:lnTo>
                      <a:pt x="572062" y="420903"/>
                    </a:lnTo>
                    <a:lnTo>
                      <a:pt x="564054" y="426303"/>
                    </a:lnTo>
                    <a:lnTo>
                      <a:pt x="554248" y="428282"/>
                    </a:lnTo>
                    <a:lnTo>
                      <a:pt x="277124" y="428282"/>
                    </a:lnTo>
                    <a:lnTo>
                      <a:pt x="176351" y="529055"/>
                    </a:lnTo>
                    <a:lnTo>
                      <a:pt x="176351" y="428282"/>
                    </a:lnTo>
                    <a:lnTo>
                      <a:pt x="25193" y="428282"/>
                    </a:lnTo>
                    <a:lnTo>
                      <a:pt x="15386" y="426303"/>
                    </a:lnTo>
                    <a:lnTo>
                      <a:pt x="7378" y="420903"/>
                    </a:lnTo>
                    <a:lnTo>
                      <a:pt x="1979" y="412896"/>
                    </a:lnTo>
                    <a:lnTo>
                      <a:pt x="0" y="403089"/>
                    </a:lnTo>
                    <a:lnTo>
                      <a:pt x="0" y="25193"/>
                    </a:lnTo>
                    <a:lnTo>
                      <a:pt x="1979" y="15386"/>
                    </a:lnTo>
                    <a:lnTo>
                      <a:pt x="7378" y="7378"/>
                    </a:lnTo>
                    <a:lnTo>
                      <a:pt x="15386" y="1979"/>
                    </a:lnTo>
                    <a:lnTo>
                      <a:pt x="25193" y="0"/>
                    </a:lnTo>
                    <a:lnTo>
                      <a:pt x="554248" y="0"/>
                    </a:lnTo>
                    <a:lnTo>
                      <a:pt x="564054" y="1979"/>
                    </a:lnTo>
                    <a:lnTo>
                      <a:pt x="572062" y="7378"/>
                    </a:lnTo>
                    <a:lnTo>
                      <a:pt x="577461" y="15386"/>
                    </a:lnTo>
                    <a:lnTo>
                      <a:pt x="579441" y="25193"/>
                    </a:lnTo>
                    <a:lnTo>
                      <a:pt x="579441" y="403089"/>
                    </a:lnTo>
                    <a:close/>
                  </a:path>
                </a:pathLst>
              </a:custGeom>
              <a:ln w="25193">
                <a:solidFill>
                  <a:srgbClr val="FFFFFF"/>
                </a:solidFill>
              </a:ln>
            </p:spPr>
            <p:txBody>
              <a:bodyPr wrap="square" lIns="0" tIns="0" rIns="0" bIns="0" rtlCol="0"/>
              <a:lstStyle/>
              <a:p>
                <a:endParaRPr/>
              </a:p>
            </p:txBody>
          </p:sp>
          <p:pic>
            <p:nvPicPr>
              <p:cNvPr id="178" name="object 18">
                <a:extLst>
                  <a:ext uri="{FF2B5EF4-FFF2-40B4-BE49-F238E27FC236}">
                    <a16:creationId xmlns:a16="http://schemas.microsoft.com/office/drawing/2014/main" id="{9B2109FF-60B8-D9E9-DAAA-748A7A4CCC1E}"/>
                  </a:ext>
                </a:extLst>
              </p:cNvPr>
              <p:cNvPicPr/>
              <p:nvPr/>
            </p:nvPicPr>
            <p:blipFill>
              <a:blip r:embed="rId10" cstate="print"/>
              <a:stretch>
                <a:fillRect/>
              </a:stretch>
            </p:blipFill>
            <p:spPr>
              <a:xfrm>
                <a:off x="8754605" y="12269043"/>
                <a:ext cx="100772" cy="100772"/>
              </a:xfrm>
              <a:prstGeom prst="rect">
                <a:avLst/>
              </a:prstGeom>
            </p:spPr>
          </p:pic>
          <p:pic>
            <p:nvPicPr>
              <p:cNvPr id="179" name="object 19">
                <a:extLst>
                  <a:ext uri="{FF2B5EF4-FFF2-40B4-BE49-F238E27FC236}">
                    <a16:creationId xmlns:a16="http://schemas.microsoft.com/office/drawing/2014/main" id="{A0E07940-9428-AE48-F36D-2CC65C57CC92}"/>
                  </a:ext>
                </a:extLst>
              </p:cNvPr>
              <p:cNvPicPr/>
              <p:nvPr/>
            </p:nvPicPr>
            <p:blipFill>
              <a:blip r:embed="rId10" cstate="print"/>
              <a:stretch>
                <a:fillRect/>
              </a:stretch>
            </p:blipFill>
            <p:spPr>
              <a:xfrm>
                <a:off x="8905763" y="12269043"/>
                <a:ext cx="100772" cy="100772"/>
              </a:xfrm>
              <a:prstGeom prst="rect">
                <a:avLst/>
              </a:prstGeom>
            </p:spPr>
          </p:pic>
          <p:pic>
            <p:nvPicPr>
              <p:cNvPr id="180" name="object 20">
                <a:extLst>
                  <a:ext uri="{FF2B5EF4-FFF2-40B4-BE49-F238E27FC236}">
                    <a16:creationId xmlns:a16="http://schemas.microsoft.com/office/drawing/2014/main" id="{A41BD7AD-3666-37A0-4ECA-7FE29D63C3BE}"/>
                  </a:ext>
                </a:extLst>
              </p:cNvPr>
              <p:cNvPicPr/>
              <p:nvPr/>
            </p:nvPicPr>
            <p:blipFill>
              <a:blip r:embed="rId10" cstate="print"/>
              <a:stretch>
                <a:fillRect/>
              </a:stretch>
            </p:blipFill>
            <p:spPr>
              <a:xfrm>
                <a:off x="9056922" y="12269043"/>
                <a:ext cx="100772" cy="100772"/>
              </a:xfrm>
              <a:prstGeom prst="rect">
                <a:avLst/>
              </a:prstGeom>
            </p:spPr>
          </p:pic>
          <p:sp>
            <p:nvSpPr>
              <p:cNvPr id="181" name="object 21">
                <a:extLst>
                  <a:ext uri="{FF2B5EF4-FFF2-40B4-BE49-F238E27FC236}">
                    <a16:creationId xmlns:a16="http://schemas.microsoft.com/office/drawing/2014/main" id="{DAEED5B5-4AD4-916F-E647-0D2CA9B8A55A}"/>
                  </a:ext>
                </a:extLst>
              </p:cNvPr>
              <p:cNvSpPr/>
              <p:nvPr/>
            </p:nvSpPr>
            <p:spPr>
              <a:xfrm>
                <a:off x="6559831" y="12017113"/>
                <a:ext cx="1159510" cy="756285"/>
              </a:xfrm>
              <a:custGeom>
                <a:avLst/>
                <a:gdLst/>
                <a:ahLst/>
                <a:cxnLst/>
                <a:rect l="l" t="t" r="r" b="b"/>
                <a:pathLst>
                  <a:path w="1159509" h="756284">
                    <a:moveTo>
                      <a:pt x="0" y="755793"/>
                    </a:moveTo>
                    <a:lnTo>
                      <a:pt x="1158882" y="755793"/>
                    </a:lnTo>
                  </a:path>
                  <a:path w="1159509" h="756284">
                    <a:moveTo>
                      <a:pt x="201544" y="755793"/>
                    </a:moveTo>
                    <a:lnTo>
                      <a:pt x="201544" y="529055"/>
                    </a:lnTo>
                    <a:lnTo>
                      <a:pt x="199565" y="519248"/>
                    </a:lnTo>
                    <a:lnTo>
                      <a:pt x="194165" y="511241"/>
                    </a:lnTo>
                    <a:lnTo>
                      <a:pt x="186158" y="505841"/>
                    </a:lnTo>
                    <a:lnTo>
                      <a:pt x="176351" y="503862"/>
                    </a:lnTo>
                    <a:lnTo>
                      <a:pt x="75579" y="503862"/>
                    </a:lnTo>
                    <a:lnTo>
                      <a:pt x="65773" y="505841"/>
                    </a:lnTo>
                    <a:lnTo>
                      <a:pt x="57765" y="511241"/>
                    </a:lnTo>
                    <a:lnTo>
                      <a:pt x="52366" y="519248"/>
                    </a:lnTo>
                    <a:lnTo>
                      <a:pt x="50386" y="529055"/>
                    </a:lnTo>
                    <a:lnTo>
                      <a:pt x="50386" y="755793"/>
                    </a:lnTo>
                  </a:path>
                  <a:path w="1159509" h="756284">
                    <a:moveTo>
                      <a:pt x="503862" y="755793"/>
                    </a:moveTo>
                    <a:lnTo>
                      <a:pt x="503862" y="277124"/>
                    </a:lnTo>
                    <a:lnTo>
                      <a:pt x="501882" y="267317"/>
                    </a:lnTo>
                    <a:lnTo>
                      <a:pt x="496483" y="259309"/>
                    </a:lnTo>
                    <a:lnTo>
                      <a:pt x="488475" y="253910"/>
                    </a:lnTo>
                    <a:lnTo>
                      <a:pt x="478669" y="251931"/>
                    </a:lnTo>
                    <a:lnTo>
                      <a:pt x="377896" y="251931"/>
                    </a:lnTo>
                    <a:lnTo>
                      <a:pt x="368090" y="253910"/>
                    </a:lnTo>
                    <a:lnTo>
                      <a:pt x="360082" y="259309"/>
                    </a:lnTo>
                    <a:lnTo>
                      <a:pt x="354683" y="267317"/>
                    </a:lnTo>
                    <a:lnTo>
                      <a:pt x="352703" y="277124"/>
                    </a:lnTo>
                    <a:lnTo>
                      <a:pt x="352703" y="755793"/>
                    </a:lnTo>
                  </a:path>
                  <a:path w="1159509" h="756284">
                    <a:moveTo>
                      <a:pt x="806179" y="755793"/>
                    </a:moveTo>
                    <a:lnTo>
                      <a:pt x="806179" y="377896"/>
                    </a:lnTo>
                    <a:lnTo>
                      <a:pt x="804199" y="368090"/>
                    </a:lnTo>
                    <a:lnTo>
                      <a:pt x="798800" y="360082"/>
                    </a:lnTo>
                    <a:lnTo>
                      <a:pt x="790792" y="354683"/>
                    </a:lnTo>
                    <a:lnTo>
                      <a:pt x="780986" y="352703"/>
                    </a:lnTo>
                    <a:lnTo>
                      <a:pt x="680213" y="352703"/>
                    </a:lnTo>
                    <a:lnTo>
                      <a:pt x="670407" y="354683"/>
                    </a:lnTo>
                    <a:lnTo>
                      <a:pt x="662399" y="360082"/>
                    </a:lnTo>
                    <a:lnTo>
                      <a:pt x="657000" y="368090"/>
                    </a:lnTo>
                    <a:lnTo>
                      <a:pt x="655020" y="377896"/>
                    </a:lnTo>
                    <a:lnTo>
                      <a:pt x="655020" y="755793"/>
                    </a:lnTo>
                  </a:path>
                  <a:path w="1159509" h="756284">
                    <a:moveTo>
                      <a:pt x="1108496" y="755793"/>
                    </a:moveTo>
                    <a:lnTo>
                      <a:pt x="1108496" y="25193"/>
                    </a:lnTo>
                    <a:lnTo>
                      <a:pt x="1106516" y="15386"/>
                    </a:lnTo>
                    <a:lnTo>
                      <a:pt x="1101117" y="7378"/>
                    </a:lnTo>
                    <a:lnTo>
                      <a:pt x="1093109" y="1979"/>
                    </a:lnTo>
                    <a:lnTo>
                      <a:pt x="1083303" y="0"/>
                    </a:lnTo>
                    <a:lnTo>
                      <a:pt x="982531" y="0"/>
                    </a:lnTo>
                    <a:lnTo>
                      <a:pt x="972724" y="1979"/>
                    </a:lnTo>
                    <a:lnTo>
                      <a:pt x="964716" y="7378"/>
                    </a:lnTo>
                    <a:lnTo>
                      <a:pt x="959317" y="15386"/>
                    </a:lnTo>
                    <a:lnTo>
                      <a:pt x="957338" y="25193"/>
                    </a:lnTo>
                    <a:lnTo>
                      <a:pt x="957338" y="755793"/>
                    </a:lnTo>
                  </a:path>
                </a:pathLst>
              </a:custGeom>
              <a:ln w="25193">
                <a:solidFill>
                  <a:srgbClr val="7030A0"/>
                </a:solidFill>
              </a:ln>
            </p:spPr>
            <p:txBody>
              <a:bodyPr wrap="square" lIns="0" tIns="0" rIns="0" bIns="0" rtlCol="0"/>
              <a:lstStyle/>
              <a:p>
                <a:endParaRPr/>
              </a:p>
            </p:txBody>
          </p:sp>
          <p:sp>
            <p:nvSpPr>
              <p:cNvPr id="182" name="object 22">
                <a:extLst>
                  <a:ext uri="{FF2B5EF4-FFF2-40B4-BE49-F238E27FC236}">
                    <a16:creationId xmlns:a16="http://schemas.microsoft.com/office/drawing/2014/main" id="{4B5FD9C9-7057-6AFA-E35E-8669767B484A}"/>
                  </a:ext>
                </a:extLst>
              </p:cNvPr>
              <p:cNvSpPr/>
              <p:nvPr/>
            </p:nvSpPr>
            <p:spPr>
              <a:xfrm>
                <a:off x="5038730" y="12105369"/>
                <a:ext cx="579755" cy="579755"/>
              </a:xfrm>
              <a:custGeom>
                <a:avLst/>
                <a:gdLst/>
                <a:ahLst/>
                <a:cxnLst/>
                <a:rect l="l" t="t" r="r" b="b"/>
                <a:pathLst>
                  <a:path w="579754" h="579754">
                    <a:moveTo>
                      <a:pt x="217534" y="97818"/>
                    </a:moveTo>
                    <a:lnTo>
                      <a:pt x="233782" y="88717"/>
                    </a:lnTo>
                    <a:lnTo>
                      <a:pt x="245320" y="74830"/>
                    </a:lnTo>
                    <a:lnTo>
                      <a:pt x="251239" y="57772"/>
                    </a:lnTo>
                    <a:lnTo>
                      <a:pt x="250625" y="39159"/>
                    </a:lnTo>
                    <a:lnTo>
                      <a:pt x="243309" y="22034"/>
                    </a:lnTo>
                    <a:lnTo>
                      <a:pt x="230732" y="9079"/>
                    </a:lnTo>
                    <a:lnTo>
                      <a:pt x="214403" y="1375"/>
                    </a:lnTo>
                    <a:lnTo>
                      <a:pt x="195831" y="0"/>
                    </a:lnTo>
                    <a:lnTo>
                      <a:pt x="178023" y="5447"/>
                    </a:lnTo>
                    <a:lnTo>
                      <a:pt x="163801" y="16571"/>
                    </a:lnTo>
                    <a:lnTo>
                      <a:pt x="154399" y="31985"/>
                    </a:lnTo>
                    <a:lnTo>
                      <a:pt x="151050" y="50304"/>
                    </a:lnTo>
                    <a:lnTo>
                      <a:pt x="151118" y="54852"/>
                    </a:lnTo>
                    <a:lnTo>
                      <a:pt x="151804" y="59369"/>
                    </a:lnTo>
                    <a:lnTo>
                      <a:pt x="153090" y="63732"/>
                    </a:lnTo>
                    <a:lnTo>
                      <a:pt x="150294" y="63480"/>
                    </a:lnTo>
                    <a:lnTo>
                      <a:pt x="147598" y="62901"/>
                    </a:lnTo>
                    <a:lnTo>
                      <a:pt x="144751" y="62901"/>
                    </a:lnTo>
                    <a:lnTo>
                      <a:pt x="94813" y="76972"/>
                    </a:lnTo>
                    <a:lnTo>
                      <a:pt x="59942" y="115389"/>
                    </a:lnTo>
                    <a:lnTo>
                      <a:pt x="50756" y="166453"/>
                    </a:lnTo>
                    <a:lnTo>
                      <a:pt x="56923" y="191662"/>
                    </a:lnTo>
                    <a:lnTo>
                      <a:pt x="70054" y="214613"/>
                    </a:lnTo>
                    <a:lnTo>
                      <a:pt x="42468" y="221918"/>
                    </a:lnTo>
                    <a:lnTo>
                      <a:pt x="20236" y="238315"/>
                    </a:lnTo>
                    <a:lnTo>
                      <a:pt x="5399" y="261618"/>
                    </a:lnTo>
                    <a:lnTo>
                      <a:pt x="0" y="289638"/>
                    </a:lnTo>
                    <a:lnTo>
                      <a:pt x="5399" y="317659"/>
                    </a:lnTo>
                    <a:lnTo>
                      <a:pt x="20236" y="340962"/>
                    </a:lnTo>
                    <a:lnTo>
                      <a:pt x="42468" y="357359"/>
                    </a:lnTo>
                    <a:lnTo>
                      <a:pt x="70054" y="364664"/>
                    </a:lnTo>
                    <a:lnTo>
                      <a:pt x="56923" y="387615"/>
                    </a:lnTo>
                    <a:lnTo>
                      <a:pt x="50756" y="412824"/>
                    </a:lnTo>
                    <a:lnTo>
                      <a:pt x="51710" y="438760"/>
                    </a:lnTo>
                    <a:lnTo>
                      <a:pt x="59942" y="463888"/>
                    </a:lnTo>
                    <a:lnTo>
                      <a:pt x="74839" y="485734"/>
                    </a:lnTo>
                    <a:lnTo>
                      <a:pt x="94813" y="502305"/>
                    </a:lnTo>
                    <a:lnTo>
                      <a:pt x="118554" y="512789"/>
                    </a:lnTo>
                    <a:lnTo>
                      <a:pt x="144751" y="516376"/>
                    </a:lnTo>
                    <a:lnTo>
                      <a:pt x="147598" y="516376"/>
                    </a:lnTo>
                    <a:lnTo>
                      <a:pt x="150294" y="515797"/>
                    </a:lnTo>
                    <a:lnTo>
                      <a:pt x="153090" y="515545"/>
                    </a:lnTo>
                    <a:lnTo>
                      <a:pt x="157410" y="553501"/>
                    </a:lnTo>
                    <a:lnTo>
                      <a:pt x="187116" y="577518"/>
                    </a:lnTo>
                    <a:lnTo>
                      <a:pt x="206835" y="579375"/>
                    </a:lnTo>
                    <a:lnTo>
                      <a:pt x="225135" y="573791"/>
                    </a:lnTo>
                    <a:lnTo>
                      <a:pt x="240049" y="561807"/>
                    </a:lnTo>
                    <a:lnTo>
                      <a:pt x="249612" y="544462"/>
                    </a:lnTo>
                    <a:lnTo>
                      <a:pt x="251776" y="524775"/>
                    </a:lnTo>
                    <a:lnTo>
                      <a:pt x="246478" y="506390"/>
                    </a:lnTo>
                    <a:lnTo>
                      <a:pt x="234728" y="491291"/>
                    </a:lnTo>
                    <a:lnTo>
                      <a:pt x="217534" y="481459"/>
                    </a:lnTo>
                  </a:path>
                  <a:path w="579754" h="579754">
                    <a:moveTo>
                      <a:pt x="361689" y="97818"/>
                    </a:moveTo>
                    <a:lnTo>
                      <a:pt x="345442" y="88717"/>
                    </a:lnTo>
                    <a:lnTo>
                      <a:pt x="333903" y="74830"/>
                    </a:lnTo>
                    <a:lnTo>
                      <a:pt x="327985" y="57772"/>
                    </a:lnTo>
                    <a:lnTo>
                      <a:pt x="328598" y="39159"/>
                    </a:lnTo>
                    <a:lnTo>
                      <a:pt x="335914" y="22034"/>
                    </a:lnTo>
                    <a:lnTo>
                      <a:pt x="348492" y="9079"/>
                    </a:lnTo>
                    <a:lnTo>
                      <a:pt x="364821" y="1375"/>
                    </a:lnTo>
                    <a:lnTo>
                      <a:pt x="383393" y="0"/>
                    </a:lnTo>
                    <a:lnTo>
                      <a:pt x="401201" y="5447"/>
                    </a:lnTo>
                    <a:lnTo>
                      <a:pt x="415423" y="16571"/>
                    </a:lnTo>
                    <a:lnTo>
                      <a:pt x="424825" y="31985"/>
                    </a:lnTo>
                    <a:lnTo>
                      <a:pt x="428174" y="50304"/>
                    </a:lnTo>
                    <a:lnTo>
                      <a:pt x="428106" y="54852"/>
                    </a:lnTo>
                    <a:lnTo>
                      <a:pt x="427419" y="59369"/>
                    </a:lnTo>
                    <a:lnTo>
                      <a:pt x="426133" y="63732"/>
                    </a:lnTo>
                    <a:lnTo>
                      <a:pt x="428930" y="63480"/>
                    </a:lnTo>
                    <a:lnTo>
                      <a:pt x="431625" y="62901"/>
                    </a:lnTo>
                    <a:lnTo>
                      <a:pt x="434472" y="62901"/>
                    </a:lnTo>
                    <a:lnTo>
                      <a:pt x="484411" y="76972"/>
                    </a:lnTo>
                    <a:lnTo>
                      <a:pt x="519282" y="115389"/>
                    </a:lnTo>
                    <a:lnTo>
                      <a:pt x="528467" y="166453"/>
                    </a:lnTo>
                    <a:lnTo>
                      <a:pt x="522301" y="191662"/>
                    </a:lnTo>
                    <a:lnTo>
                      <a:pt x="509170" y="214613"/>
                    </a:lnTo>
                    <a:lnTo>
                      <a:pt x="536755" y="221918"/>
                    </a:lnTo>
                    <a:lnTo>
                      <a:pt x="558988" y="238315"/>
                    </a:lnTo>
                    <a:lnTo>
                      <a:pt x="573825" y="261618"/>
                    </a:lnTo>
                    <a:lnTo>
                      <a:pt x="579224" y="289638"/>
                    </a:lnTo>
                    <a:lnTo>
                      <a:pt x="573825" y="317659"/>
                    </a:lnTo>
                    <a:lnTo>
                      <a:pt x="558988" y="340962"/>
                    </a:lnTo>
                    <a:lnTo>
                      <a:pt x="536755" y="357359"/>
                    </a:lnTo>
                    <a:lnTo>
                      <a:pt x="509170" y="364664"/>
                    </a:lnTo>
                    <a:lnTo>
                      <a:pt x="522301" y="387615"/>
                    </a:lnTo>
                    <a:lnTo>
                      <a:pt x="528467" y="412824"/>
                    </a:lnTo>
                    <a:lnTo>
                      <a:pt x="527513" y="438760"/>
                    </a:lnTo>
                    <a:lnTo>
                      <a:pt x="519282" y="463888"/>
                    </a:lnTo>
                    <a:lnTo>
                      <a:pt x="504385" y="485734"/>
                    </a:lnTo>
                    <a:lnTo>
                      <a:pt x="484411" y="502305"/>
                    </a:lnTo>
                    <a:lnTo>
                      <a:pt x="460670" y="512789"/>
                    </a:lnTo>
                    <a:lnTo>
                      <a:pt x="434472" y="516376"/>
                    </a:lnTo>
                    <a:lnTo>
                      <a:pt x="431625" y="516376"/>
                    </a:lnTo>
                    <a:lnTo>
                      <a:pt x="428930" y="515797"/>
                    </a:lnTo>
                    <a:lnTo>
                      <a:pt x="426133" y="515545"/>
                    </a:lnTo>
                    <a:lnTo>
                      <a:pt x="421814" y="553501"/>
                    </a:lnTo>
                    <a:lnTo>
                      <a:pt x="392107" y="577518"/>
                    </a:lnTo>
                    <a:lnTo>
                      <a:pt x="372389" y="579375"/>
                    </a:lnTo>
                    <a:lnTo>
                      <a:pt x="354089" y="573791"/>
                    </a:lnTo>
                    <a:lnTo>
                      <a:pt x="339174" y="561807"/>
                    </a:lnTo>
                    <a:lnTo>
                      <a:pt x="329612" y="544462"/>
                    </a:lnTo>
                    <a:lnTo>
                      <a:pt x="327448" y="524775"/>
                    </a:lnTo>
                    <a:lnTo>
                      <a:pt x="332746" y="506390"/>
                    </a:lnTo>
                    <a:lnTo>
                      <a:pt x="344496" y="491291"/>
                    </a:lnTo>
                    <a:lnTo>
                      <a:pt x="361689" y="481459"/>
                    </a:lnTo>
                  </a:path>
                  <a:path w="579754" h="579754">
                    <a:moveTo>
                      <a:pt x="251822" y="47785"/>
                    </a:moveTo>
                    <a:lnTo>
                      <a:pt x="270208" y="40190"/>
                    </a:lnTo>
                    <a:lnTo>
                      <a:pt x="289612" y="37659"/>
                    </a:lnTo>
                    <a:lnTo>
                      <a:pt x="309015" y="40190"/>
                    </a:lnTo>
                    <a:lnTo>
                      <a:pt x="327401" y="47785"/>
                    </a:lnTo>
                  </a:path>
                  <a:path w="579754" h="579754">
                    <a:moveTo>
                      <a:pt x="327401" y="531492"/>
                    </a:moveTo>
                    <a:lnTo>
                      <a:pt x="309015" y="539087"/>
                    </a:lnTo>
                    <a:lnTo>
                      <a:pt x="289612" y="541618"/>
                    </a:lnTo>
                    <a:lnTo>
                      <a:pt x="270208" y="539087"/>
                    </a:lnTo>
                    <a:lnTo>
                      <a:pt x="251822" y="531492"/>
                    </a:lnTo>
                  </a:path>
                </a:pathLst>
              </a:custGeom>
              <a:ln w="25193">
                <a:solidFill>
                  <a:srgbClr val="FFFFFF"/>
                </a:solidFill>
              </a:ln>
            </p:spPr>
            <p:txBody>
              <a:bodyPr wrap="square" lIns="0" tIns="0" rIns="0" bIns="0" rtlCol="0"/>
              <a:lstStyle/>
              <a:p>
                <a:endParaRPr/>
              </a:p>
            </p:txBody>
          </p:sp>
          <p:pic>
            <p:nvPicPr>
              <p:cNvPr id="183" name="object 23">
                <a:extLst>
                  <a:ext uri="{FF2B5EF4-FFF2-40B4-BE49-F238E27FC236}">
                    <a16:creationId xmlns:a16="http://schemas.microsoft.com/office/drawing/2014/main" id="{7AA91E05-7629-B9B8-4600-85D10D92ADDD}"/>
                  </a:ext>
                </a:extLst>
              </p:cNvPr>
              <p:cNvPicPr/>
              <p:nvPr/>
            </p:nvPicPr>
            <p:blipFill>
              <a:blip r:embed="rId11" cstate="print"/>
              <a:stretch>
                <a:fillRect/>
              </a:stretch>
            </p:blipFill>
            <p:spPr>
              <a:xfrm>
                <a:off x="5177183" y="12243850"/>
                <a:ext cx="302317" cy="302317"/>
              </a:xfrm>
              <a:prstGeom prst="rect">
                <a:avLst/>
              </a:prstGeom>
            </p:spPr>
          </p:pic>
        </p:grpSp>
        <p:sp>
          <p:nvSpPr>
            <p:cNvPr id="184" name="object 29">
              <a:extLst>
                <a:ext uri="{FF2B5EF4-FFF2-40B4-BE49-F238E27FC236}">
                  <a16:creationId xmlns:a16="http://schemas.microsoft.com/office/drawing/2014/main" id="{EA77C8F9-EB14-FAD9-B549-309EF20F598F}"/>
                </a:ext>
              </a:extLst>
            </p:cNvPr>
            <p:cNvSpPr txBox="1"/>
            <p:nvPr/>
          </p:nvSpPr>
          <p:spPr>
            <a:xfrm>
              <a:off x="8797168" y="5393363"/>
              <a:ext cx="2084705" cy="1553695"/>
            </a:xfrm>
            <a:prstGeom prst="rect">
              <a:avLst/>
            </a:prstGeom>
          </p:spPr>
          <p:txBody>
            <a:bodyPr vert="horz" wrap="square" lIns="0" tIns="16510" rIns="0" bIns="0" rtlCol="0">
              <a:spAutoFit/>
            </a:bodyPr>
            <a:lstStyle/>
            <a:p>
              <a:pPr marL="19050" algn="ctr">
                <a:lnSpc>
                  <a:spcPct val="100000"/>
                </a:lnSpc>
                <a:spcBef>
                  <a:spcPts val="130"/>
                </a:spcBef>
              </a:pPr>
              <a:r>
                <a:rPr lang="en-US" sz="1950" b="1" dirty="0">
                  <a:solidFill>
                    <a:srgbClr val="3AC481"/>
                  </a:solidFill>
                  <a:latin typeface="Trebuchet MS"/>
                  <a:cs typeface="Trebuchet MS"/>
                </a:rPr>
                <a:t>Gleafink</a:t>
              </a:r>
            </a:p>
            <a:p>
              <a:pPr marL="19050" algn="ctr">
                <a:lnSpc>
                  <a:spcPct val="100000"/>
                </a:lnSpc>
                <a:spcBef>
                  <a:spcPts val="130"/>
                </a:spcBef>
              </a:pPr>
              <a:r>
                <a:rPr sz="1950" b="1" dirty="0">
                  <a:solidFill>
                    <a:srgbClr val="3AC481"/>
                  </a:solidFill>
                  <a:latin typeface="Trebuchet MS"/>
                  <a:cs typeface="Trebuchet MS"/>
                </a:rPr>
                <a:t>GEN</a:t>
              </a:r>
              <a:r>
                <a:rPr sz="1950" b="1" spc="-40" dirty="0">
                  <a:solidFill>
                    <a:srgbClr val="3AC481"/>
                  </a:solidFill>
                  <a:latin typeface="Trebuchet MS"/>
                  <a:cs typeface="Trebuchet MS"/>
                </a:rPr>
                <a:t> </a:t>
              </a:r>
              <a:r>
                <a:rPr sz="1950" b="1" spc="55" dirty="0">
                  <a:solidFill>
                    <a:srgbClr val="3AC481"/>
                  </a:solidFill>
                  <a:latin typeface="Trebuchet MS"/>
                  <a:cs typeface="Trebuchet MS"/>
                </a:rPr>
                <a:t>AI</a:t>
              </a:r>
              <a:r>
                <a:rPr sz="1950" b="1" spc="-40" dirty="0">
                  <a:solidFill>
                    <a:srgbClr val="3AC481"/>
                  </a:solidFill>
                  <a:latin typeface="Trebuchet MS"/>
                  <a:cs typeface="Trebuchet MS"/>
                </a:rPr>
                <a:t> </a:t>
              </a:r>
              <a:r>
                <a:rPr sz="1950" b="1" spc="-10" dirty="0">
                  <a:solidFill>
                    <a:srgbClr val="3AC481"/>
                  </a:solidFill>
                  <a:latin typeface="Trebuchet MS"/>
                  <a:cs typeface="Trebuchet MS"/>
                </a:rPr>
                <a:t>System</a:t>
              </a:r>
              <a:endParaRPr sz="1950" dirty="0">
                <a:latin typeface="Trebuchet MS"/>
                <a:cs typeface="Trebuchet MS"/>
              </a:endParaRPr>
            </a:p>
            <a:p>
              <a:pPr marL="12700" marR="5080" algn="ctr">
                <a:lnSpc>
                  <a:spcPct val="102600"/>
                </a:lnSpc>
                <a:spcBef>
                  <a:spcPts val="1510"/>
                </a:spcBef>
              </a:pPr>
              <a:r>
                <a:rPr sz="1600" dirty="0">
                  <a:solidFill>
                    <a:schemeClr val="bg1"/>
                  </a:solidFill>
                  <a:latin typeface="Trebuchet MS"/>
                  <a:cs typeface="Trebuchet MS"/>
                </a:rPr>
                <a:t>Analyzes</a:t>
              </a:r>
              <a:r>
                <a:rPr sz="1600" spc="15" dirty="0">
                  <a:solidFill>
                    <a:schemeClr val="bg1"/>
                  </a:solidFill>
                  <a:latin typeface="Trebuchet MS"/>
                  <a:cs typeface="Trebuchet MS"/>
                </a:rPr>
                <a:t> </a:t>
              </a:r>
              <a:r>
                <a:rPr sz="1600" dirty="0">
                  <a:solidFill>
                    <a:schemeClr val="bg1"/>
                  </a:solidFill>
                  <a:latin typeface="Trebuchet MS"/>
                  <a:cs typeface="Trebuchet MS"/>
                </a:rPr>
                <a:t>data</a:t>
              </a:r>
              <a:r>
                <a:rPr sz="1600" spc="20" dirty="0">
                  <a:solidFill>
                    <a:schemeClr val="bg1"/>
                  </a:solidFill>
                  <a:latin typeface="Trebuchet MS"/>
                  <a:cs typeface="Trebuchet MS"/>
                </a:rPr>
                <a:t> </a:t>
              </a:r>
              <a:r>
                <a:rPr sz="1600" dirty="0">
                  <a:solidFill>
                    <a:schemeClr val="bg1"/>
                  </a:solidFill>
                  <a:latin typeface="Trebuchet MS"/>
                  <a:cs typeface="Trebuchet MS"/>
                </a:rPr>
                <a:t>to</a:t>
              </a:r>
              <a:r>
                <a:rPr sz="1600" spc="25" dirty="0">
                  <a:solidFill>
                    <a:schemeClr val="bg1"/>
                  </a:solidFill>
                  <a:latin typeface="Trebuchet MS"/>
                  <a:cs typeface="Trebuchet MS"/>
                </a:rPr>
                <a:t> </a:t>
              </a:r>
              <a:r>
                <a:rPr sz="1600" spc="-10" dirty="0">
                  <a:solidFill>
                    <a:schemeClr val="bg1"/>
                  </a:solidFill>
                  <a:latin typeface="Trebuchet MS"/>
                  <a:cs typeface="Trebuchet MS"/>
                </a:rPr>
                <a:t>provide </a:t>
              </a:r>
              <a:r>
                <a:rPr sz="1600" dirty="0">
                  <a:solidFill>
                    <a:schemeClr val="bg1"/>
                  </a:solidFill>
                  <a:latin typeface="Trebuchet MS"/>
                  <a:cs typeface="Trebuchet MS"/>
                </a:rPr>
                <a:t>insights</a:t>
              </a:r>
              <a:r>
                <a:rPr sz="1600" spc="229" dirty="0">
                  <a:solidFill>
                    <a:schemeClr val="bg1"/>
                  </a:solidFill>
                  <a:latin typeface="Trebuchet MS"/>
                  <a:cs typeface="Trebuchet MS"/>
                </a:rPr>
                <a:t> </a:t>
              </a:r>
              <a:r>
                <a:rPr sz="1600" spc="-25" dirty="0">
                  <a:solidFill>
                    <a:schemeClr val="bg1"/>
                  </a:solidFill>
                  <a:latin typeface="Trebuchet MS"/>
                  <a:cs typeface="Trebuchet MS"/>
                </a:rPr>
                <a:t>and </a:t>
              </a:r>
              <a:r>
                <a:rPr sz="1600" spc="-10" dirty="0">
                  <a:solidFill>
                    <a:schemeClr val="bg1"/>
                  </a:solidFill>
                  <a:latin typeface="Trebuchet MS"/>
                  <a:cs typeface="Trebuchet MS"/>
                </a:rPr>
                <a:t>recommendations</a:t>
              </a:r>
              <a:endParaRPr sz="1600" dirty="0">
                <a:solidFill>
                  <a:schemeClr val="bg1"/>
                </a:solidFill>
                <a:latin typeface="Trebuchet MS"/>
                <a:cs typeface="Trebuchet MS"/>
              </a:endParaRPr>
            </a:p>
          </p:txBody>
        </p:sp>
        <p:sp>
          <p:nvSpPr>
            <p:cNvPr id="185" name="object 30">
              <a:extLst>
                <a:ext uri="{FF2B5EF4-FFF2-40B4-BE49-F238E27FC236}">
                  <a16:creationId xmlns:a16="http://schemas.microsoft.com/office/drawing/2014/main" id="{D351A20E-5963-F87F-A0C7-3B58C4401C5F}"/>
                </a:ext>
              </a:extLst>
            </p:cNvPr>
            <p:cNvSpPr txBox="1"/>
            <p:nvPr/>
          </p:nvSpPr>
          <p:spPr>
            <a:xfrm>
              <a:off x="15802322" y="5186162"/>
              <a:ext cx="1233352" cy="1768818"/>
            </a:xfrm>
            <a:prstGeom prst="rect">
              <a:avLst/>
            </a:prstGeom>
          </p:spPr>
          <p:txBody>
            <a:bodyPr vert="horz" wrap="square" lIns="0" tIns="16510" rIns="0" bIns="0" rtlCol="0">
              <a:spAutoFit/>
            </a:bodyPr>
            <a:lstStyle/>
            <a:p>
              <a:pPr marL="12700">
                <a:lnSpc>
                  <a:spcPct val="100000"/>
                </a:lnSpc>
                <a:spcBef>
                  <a:spcPts val="130"/>
                </a:spcBef>
              </a:pPr>
              <a:r>
                <a:rPr lang="en-US" sz="1950" b="1" spc="-10" dirty="0">
                  <a:solidFill>
                    <a:schemeClr val="bg1"/>
                  </a:solidFill>
                  <a:latin typeface="Trebuchet MS"/>
                  <a:cs typeface="Trebuchet MS"/>
                </a:rPr>
                <a:t>Arvis</a:t>
              </a:r>
              <a:r>
                <a:rPr lang="en-US" sz="1950" b="1" spc="-10" dirty="0">
                  <a:solidFill>
                    <a:srgbClr val="17B0E3"/>
                  </a:solidFill>
                  <a:latin typeface="Trebuchet MS"/>
                  <a:cs typeface="Trebuchet MS"/>
                </a:rPr>
                <a:t> </a:t>
              </a:r>
              <a:r>
                <a:rPr sz="1950" b="1" spc="-10" dirty="0">
                  <a:solidFill>
                    <a:srgbClr val="17B0E3"/>
                  </a:solidFill>
                  <a:latin typeface="Trebuchet MS"/>
                  <a:cs typeface="Trebuchet MS"/>
                </a:rPr>
                <a:t>Chat</a:t>
              </a:r>
              <a:r>
                <a:rPr sz="1950" b="1" spc="-120" dirty="0">
                  <a:solidFill>
                    <a:srgbClr val="17B0E3"/>
                  </a:solidFill>
                  <a:latin typeface="Trebuchet MS"/>
                  <a:cs typeface="Trebuchet MS"/>
                </a:rPr>
                <a:t> </a:t>
              </a:r>
              <a:r>
                <a:rPr sz="1950" b="1" spc="-10" dirty="0">
                  <a:solidFill>
                    <a:srgbClr val="17B0E3"/>
                  </a:solidFill>
                  <a:latin typeface="Trebuchet MS"/>
                  <a:cs typeface="Trebuchet MS"/>
                </a:rPr>
                <a:t>Window</a:t>
              </a:r>
              <a:endParaRPr sz="1950" dirty="0">
                <a:latin typeface="Trebuchet MS"/>
                <a:cs typeface="Trebuchet MS"/>
              </a:endParaRPr>
            </a:p>
            <a:p>
              <a:pPr marL="12700" marR="5080" algn="ctr">
                <a:lnSpc>
                  <a:spcPct val="102600"/>
                </a:lnSpc>
                <a:spcBef>
                  <a:spcPts val="1215"/>
                </a:spcBef>
              </a:pPr>
              <a:r>
                <a:rPr sz="1600" dirty="0">
                  <a:solidFill>
                    <a:schemeClr val="bg1"/>
                  </a:solidFill>
                  <a:latin typeface="Trebuchet MS"/>
                  <a:cs typeface="Trebuchet MS"/>
                </a:rPr>
                <a:t>Provides</a:t>
              </a:r>
              <a:r>
                <a:rPr sz="1600" spc="80" dirty="0">
                  <a:solidFill>
                    <a:schemeClr val="bg1"/>
                  </a:solidFill>
                  <a:latin typeface="Trebuchet MS"/>
                  <a:cs typeface="Trebuchet MS"/>
                </a:rPr>
                <a:t> </a:t>
              </a:r>
              <a:r>
                <a:rPr sz="1600" dirty="0">
                  <a:solidFill>
                    <a:schemeClr val="bg1"/>
                  </a:solidFill>
                  <a:latin typeface="Trebuchet MS"/>
                  <a:cs typeface="Trebuchet MS"/>
                </a:rPr>
                <a:t>a</a:t>
              </a:r>
              <a:r>
                <a:rPr sz="1600" spc="85" dirty="0">
                  <a:solidFill>
                    <a:schemeClr val="bg1"/>
                  </a:solidFill>
                  <a:latin typeface="Trebuchet MS"/>
                  <a:cs typeface="Trebuchet MS"/>
                </a:rPr>
                <a:t> </a:t>
              </a:r>
              <a:r>
                <a:rPr sz="1600" spc="-25" dirty="0">
                  <a:solidFill>
                    <a:schemeClr val="bg1"/>
                  </a:solidFill>
                  <a:latin typeface="Trebuchet MS"/>
                  <a:cs typeface="Trebuchet MS"/>
                </a:rPr>
                <a:t>u</a:t>
              </a:r>
              <a:r>
                <a:rPr lang="en-US" sz="1600" spc="-10" dirty="0">
                  <a:solidFill>
                    <a:schemeClr val="bg1"/>
                  </a:solidFill>
                  <a:latin typeface="Trebuchet MS"/>
                  <a:cs typeface="Trebuchet MS"/>
                </a:rPr>
                <a:t>ser friendly </a:t>
              </a:r>
              <a:r>
                <a:rPr sz="1600" spc="-10" dirty="0">
                  <a:solidFill>
                    <a:schemeClr val="bg1"/>
                  </a:solidFill>
                  <a:latin typeface="Trebuchet MS"/>
                  <a:cs typeface="Trebuchet MS"/>
                </a:rPr>
                <a:t> </a:t>
              </a:r>
              <a:r>
                <a:rPr sz="1600" spc="-20" dirty="0">
                  <a:solidFill>
                    <a:schemeClr val="bg1"/>
                  </a:solidFill>
                  <a:latin typeface="Trebuchet MS"/>
                  <a:cs typeface="Trebuchet MS"/>
                </a:rPr>
                <a:t>interface</a:t>
              </a:r>
              <a:r>
                <a:rPr sz="1600" spc="-80" dirty="0">
                  <a:solidFill>
                    <a:schemeClr val="bg1"/>
                  </a:solidFill>
                  <a:latin typeface="Trebuchet MS"/>
                  <a:cs typeface="Trebuchet MS"/>
                </a:rPr>
                <a:t> </a:t>
              </a:r>
              <a:r>
                <a:rPr sz="1600" dirty="0">
                  <a:solidFill>
                    <a:schemeClr val="bg1"/>
                  </a:solidFill>
                  <a:latin typeface="Trebuchet MS"/>
                  <a:cs typeface="Trebuchet MS"/>
                </a:rPr>
                <a:t>for</a:t>
              </a:r>
              <a:r>
                <a:rPr sz="1600" spc="-75" dirty="0">
                  <a:solidFill>
                    <a:schemeClr val="bg1"/>
                  </a:solidFill>
                  <a:latin typeface="Trebuchet MS"/>
                  <a:cs typeface="Trebuchet MS"/>
                </a:rPr>
                <a:t> </a:t>
              </a:r>
              <a:r>
                <a:rPr sz="1600" spc="-10" dirty="0">
                  <a:solidFill>
                    <a:schemeClr val="bg1"/>
                  </a:solidFill>
                  <a:latin typeface="Trebuchet MS"/>
                  <a:cs typeface="Trebuchet MS"/>
                </a:rPr>
                <a:t>interaction</a:t>
              </a:r>
              <a:endParaRPr sz="1600" dirty="0">
                <a:solidFill>
                  <a:schemeClr val="bg1"/>
                </a:solidFill>
                <a:latin typeface="Trebuchet MS"/>
                <a:cs typeface="Trebuchet MS"/>
              </a:endParaRPr>
            </a:p>
          </p:txBody>
        </p:sp>
      </p:grpSp>
    </p:spTree>
    <p:extLst>
      <p:ext uri="{BB962C8B-B14F-4D97-AF65-F5344CB8AC3E}">
        <p14:creationId xmlns:p14="http://schemas.microsoft.com/office/powerpoint/2010/main" val="183072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15BA-EB68-5163-404D-352AC2BA91CA}"/>
            </a:ext>
          </a:extLst>
        </p:cNvPr>
        <p:cNvGrpSpPr/>
        <p:nvPr/>
      </p:nvGrpSpPr>
      <p:grpSpPr>
        <a:xfrm>
          <a:off x="0" y="0"/>
          <a:ext cx="0" cy="0"/>
          <a:chOff x="0" y="0"/>
          <a:chExt cx="0" cy="0"/>
        </a:xfrm>
      </p:grpSpPr>
      <p:sp>
        <p:nvSpPr>
          <p:cNvPr id="83" name="Freeform 2">
            <a:extLst>
              <a:ext uri="{FF2B5EF4-FFF2-40B4-BE49-F238E27FC236}">
                <a16:creationId xmlns:a16="http://schemas.microsoft.com/office/drawing/2014/main" id="{F079BAF0-960A-77B9-E18B-AEF3F35ECFA0}"/>
              </a:ext>
            </a:extLst>
          </p:cNvPr>
          <p:cNvSpPr/>
          <p:nvPr/>
        </p:nvSpPr>
        <p:spPr>
          <a:xfrm>
            <a:off x="-16749" y="-88803"/>
            <a:ext cx="18381389" cy="10560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703" b="-1703"/>
            </a:stretch>
          </a:blipFill>
        </p:spPr>
        <p:txBody>
          <a:bodyPr/>
          <a:lstStyle/>
          <a:p>
            <a:endParaRPr lang="en-US" dirty="0"/>
          </a:p>
        </p:txBody>
      </p:sp>
      <p:sp>
        <p:nvSpPr>
          <p:cNvPr id="2" name="Rectangle 1">
            <a:extLst>
              <a:ext uri="{FF2B5EF4-FFF2-40B4-BE49-F238E27FC236}">
                <a16:creationId xmlns:a16="http://schemas.microsoft.com/office/drawing/2014/main" id="{4A218698-4EFE-8EC1-794C-FF2D2F8AC6D3}"/>
              </a:ext>
            </a:extLst>
          </p:cNvPr>
          <p:cNvSpPr/>
          <p:nvPr/>
        </p:nvSpPr>
        <p:spPr>
          <a:xfrm>
            <a:off x="349240" y="430962"/>
            <a:ext cx="17176760" cy="9436938"/>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D6004E-68D4-CCE9-56C8-EE8D9FF1C976}"/>
              </a:ext>
            </a:extLst>
          </p:cNvPr>
          <p:cNvSpPr txBox="1"/>
          <p:nvPr/>
        </p:nvSpPr>
        <p:spPr>
          <a:xfrm>
            <a:off x="553086" y="904157"/>
            <a:ext cx="15372713" cy="707886"/>
          </a:xfrm>
          <a:prstGeom prst="rect">
            <a:avLst/>
          </a:prstGeom>
          <a:noFill/>
        </p:spPr>
        <p:txBody>
          <a:bodyPr wrap="square" rtlCol="0">
            <a:spAutoFit/>
          </a:bodyPr>
          <a:lstStyle/>
          <a:p>
            <a:br>
              <a:rPr lang="en-IN" sz="2000" dirty="0">
                <a:solidFill>
                  <a:schemeClr val="bg1"/>
                </a:solidFill>
                <a:effectLst/>
                <a:latin typeface="Montserrat" pitchFamily="2" charset="77"/>
              </a:rPr>
            </a:br>
            <a:endParaRPr lang="en-IN" sz="2000" dirty="0">
              <a:solidFill>
                <a:schemeClr val="bg1"/>
              </a:solidFill>
              <a:effectLst/>
              <a:latin typeface="Montserrat" pitchFamily="2" charset="77"/>
            </a:endParaRPr>
          </a:p>
        </p:txBody>
      </p:sp>
      <p:sp>
        <p:nvSpPr>
          <p:cNvPr id="5" name="Rounded Rectangle 4">
            <a:extLst>
              <a:ext uri="{FF2B5EF4-FFF2-40B4-BE49-F238E27FC236}">
                <a16:creationId xmlns:a16="http://schemas.microsoft.com/office/drawing/2014/main" id="{5621762C-6A20-39BD-5705-FFAF05F9CEE8}"/>
              </a:ext>
            </a:extLst>
          </p:cNvPr>
          <p:cNvSpPr/>
          <p:nvPr/>
        </p:nvSpPr>
        <p:spPr>
          <a:xfrm>
            <a:off x="1190973" y="116297"/>
            <a:ext cx="7014373" cy="685800"/>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C000"/>
                </a:solidFill>
                <a:latin typeface="Montserrat" pitchFamily="2" charset="77"/>
              </a:rPr>
              <a:t>KEY INITIATIVES</a:t>
            </a:r>
            <a:endParaRPr lang="en-US" sz="2800" b="1" dirty="0">
              <a:solidFill>
                <a:srgbClr val="FFC000"/>
              </a:solidFill>
              <a:latin typeface="Montserrat" pitchFamily="2" charset="77"/>
            </a:endParaRPr>
          </a:p>
        </p:txBody>
      </p:sp>
      <p:sp>
        <p:nvSpPr>
          <p:cNvPr id="146" name="TextBox 145">
            <a:extLst>
              <a:ext uri="{FF2B5EF4-FFF2-40B4-BE49-F238E27FC236}">
                <a16:creationId xmlns:a16="http://schemas.microsoft.com/office/drawing/2014/main" id="{1274FE04-989F-94F2-E4A7-AF66841CD98D}"/>
              </a:ext>
            </a:extLst>
          </p:cNvPr>
          <p:cNvSpPr txBox="1"/>
          <p:nvPr/>
        </p:nvSpPr>
        <p:spPr>
          <a:xfrm>
            <a:off x="21717000" y="6146800"/>
            <a:ext cx="184731" cy="369332"/>
          </a:xfrm>
          <a:prstGeom prst="rect">
            <a:avLst/>
          </a:prstGeom>
          <a:noFill/>
        </p:spPr>
        <p:txBody>
          <a:bodyPr wrap="none" rtlCol="0">
            <a:spAutoFit/>
          </a:bodyPr>
          <a:lstStyle/>
          <a:p>
            <a:endParaRPr lang="en-US"/>
          </a:p>
        </p:txBody>
      </p:sp>
      <p:sp>
        <p:nvSpPr>
          <p:cNvPr id="27" name="TextBox 26">
            <a:extLst>
              <a:ext uri="{FF2B5EF4-FFF2-40B4-BE49-F238E27FC236}">
                <a16:creationId xmlns:a16="http://schemas.microsoft.com/office/drawing/2014/main" id="{815F86A2-5DFD-17BC-4BBD-15C9718147B0}"/>
              </a:ext>
            </a:extLst>
          </p:cNvPr>
          <p:cNvSpPr txBox="1"/>
          <p:nvPr/>
        </p:nvSpPr>
        <p:spPr>
          <a:xfrm>
            <a:off x="5374567" y="1792850"/>
            <a:ext cx="7538866" cy="584775"/>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SALES CO-PILOT</a:t>
            </a:r>
          </a:p>
        </p:txBody>
      </p:sp>
      <p:sp>
        <p:nvSpPr>
          <p:cNvPr id="28" name="TextBox 27">
            <a:extLst>
              <a:ext uri="{FF2B5EF4-FFF2-40B4-BE49-F238E27FC236}">
                <a16:creationId xmlns:a16="http://schemas.microsoft.com/office/drawing/2014/main" id="{8ACF0B25-15F7-FE66-617F-D9526E9427FB}"/>
              </a:ext>
            </a:extLst>
          </p:cNvPr>
          <p:cNvSpPr txBox="1"/>
          <p:nvPr/>
        </p:nvSpPr>
        <p:spPr>
          <a:xfrm>
            <a:off x="5374567" y="2897390"/>
            <a:ext cx="7538866" cy="584775"/>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ADB COST OPTIMIZATION</a:t>
            </a:r>
          </a:p>
        </p:txBody>
      </p:sp>
      <p:sp>
        <p:nvSpPr>
          <p:cNvPr id="29" name="TextBox 28">
            <a:extLst>
              <a:ext uri="{FF2B5EF4-FFF2-40B4-BE49-F238E27FC236}">
                <a16:creationId xmlns:a16="http://schemas.microsoft.com/office/drawing/2014/main" id="{6A6686D0-D15F-710F-C468-655ED82A665F}"/>
              </a:ext>
            </a:extLst>
          </p:cNvPr>
          <p:cNvSpPr txBox="1"/>
          <p:nvPr/>
        </p:nvSpPr>
        <p:spPr>
          <a:xfrm>
            <a:off x="5374567" y="4001930"/>
            <a:ext cx="7538866" cy="1077218"/>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SEMANTIC MODELING using </a:t>
            </a:r>
            <a:r>
              <a:rPr lang="en-US" sz="3200" dirty="0" err="1">
                <a:solidFill>
                  <a:schemeClr val="bg1"/>
                </a:solidFill>
                <a:latin typeface="Lato" panose="020F0502020204030203" pitchFamily="34" charset="0"/>
                <a:ea typeface="Lato" panose="020F0502020204030203" pitchFamily="34" charset="0"/>
                <a:cs typeface="Lato" panose="020F0502020204030203" pitchFamily="34" charset="0"/>
              </a:rPr>
              <a:t>cube.js</a:t>
            </a: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 for APMT and Digital </a:t>
            </a:r>
            <a:r>
              <a:rPr lang="en-US" sz="3200" dirty="0" err="1">
                <a:solidFill>
                  <a:schemeClr val="bg1"/>
                </a:solidFill>
                <a:latin typeface="Lato" panose="020F0502020204030203" pitchFamily="34" charset="0"/>
                <a:ea typeface="Lato" panose="020F0502020204030203" pitchFamily="34" charset="0"/>
                <a:cs typeface="Lato" panose="020F0502020204030203" pitchFamily="34" charset="0"/>
              </a:rPr>
              <a:t>Copit</a:t>
            </a:r>
            <a:endParaRPr lang="en-US" sz="3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B4B1A15D-2D99-A255-D3C7-365EEA2D232A}"/>
              </a:ext>
            </a:extLst>
          </p:cNvPr>
          <p:cNvSpPr txBox="1"/>
          <p:nvPr/>
        </p:nvSpPr>
        <p:spPr>
          <a:xfrm>
            <a:off x="5374567" y="5500066"/>
            <a:ext cx="7538866" cy="584775"/>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NETWORK SECURITY - DEVOPS</a:t>
            </a:r>
          </a:p>
        </p:txBody>
      </p:sp>
      <p:sp>
        <p:nvSpPr>
          <p:cNvPr id="31" name="TextBox 30">
            <a:extLst>
              <a:ext uri="{FF2B5EF4-FFF2-40B4-BE49-F238E27FC236}">
                <a16:creationId xmlns:a16="http://schemas.microsoft.com/office/drawing/2014/main" id="{A16E9218-EAF1-550F-01D9-DC2EBA424162}"/>
              </a:ext>
            </a:extLst>
          </p:cNvPr>
          <p:cNvSpPr txBox="1"/>
          <p:nvPr/>
        </p:nvSpPr>
        <p:spPr>
          <a:xfrm>
            <a:off x="5374567" y="6805973"/>
            <a:ext cx="7538866" cy="584775"/>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DATA CATALOG - METAINSIGHTS</a:t>
            </a:r>
          </a:p>
        </p:txBody>
      </p:sp>
      <p:sp>
        <p:nvSpPr>
          <p:cNvPr id="32" name="TextBox 31">
            <a:extLst>
              <a:ext uri="{FF2B5EF4-FFF2-40B4-BE49-F238E27FC236}">
                <a16:creationId xmlns:a16="http://schemas.microsoft.com/office/drawing/2014/main" id="{CDAF21E2-864B-6C12-1B13-AA96168FA39C}"/>
              </a:ext>
            </a:extLst>
          </p:cNvPr>
          <p:cNvSpPr txBox="1"/>
          <p:nvPr/>
        </p:nvSpPr>
        <p:spPr>
          <a:xfrm>
            <a:off x="5387577" y="8011461"/>
            <a:ext cx="7538866" cy="1077218"/>
          </a:xfrm>
          <a:prstGeom prst="rect">
            <a:avLst/>
          </a:prstGeom>
          <a:solidFill>
            <a:srgbClr val="0070C0"/>
          </a:solid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DATASCULPT– END-2-END DATA PIPELINE AND OBSERVABILITY</a:t>
            </a:r>
          </a:p>
        </p:txBody>
      </p:sp>
    </p:spTree>
    <p:extLst>
      <p:ext uri="{BB962C8B-B14F-4D97-AF65-F5344CB8AC3E}">
        <p14:creationId xmlns:p14="http://schemas.microsoft.com/office/powerpoint/2010/main" val="181167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p:nvSpPr>
          <p:cNvPr id="53" name="Shape 0">
            <a:extLst>
              <a:ext uri="{FF2B5EF4-FFF2-40B4-BE49-F238E27FC236}">
                <a16:creationId xmlns:a16="http://schemas.microsoft.com/office/drawing/2014/main" id="{561E5954-ECFF-0B2C-B113-345E245998B0}"/>
              </a:ext>
            </a:extLst>
          </p:cNvPr>
          <p:cNvSpPr/>
          <p:nvPr/>
        </p:nvSpPr>
        <p:spPr>
          <a:xfrm>
            <a:off x="0" y="0"/>
            <a:ext cx="18288000" cy="10287000"/>
          </a:xfrm>
          <a:prstGeom prst="rect">
            <a:avLst/>
          </a:prstGeom>
          <a:solidFill>
            <a:srgbClr val="0D0A2C">
              <a:alpha val="75000"/>
            </a:srgbClr>
          </a:solidFill>
          <a:ln w="7620">
            <a:solidFill>
              <a:srgbClr val="FFFFFF">
                <a:alpha val="16000"/>
              </a:srgbClr>
            </a:solidFill>
            <a:prstDash val="solid"/>
          </a:ln>
        </p:spPr>
        <p:txBody>
          <a:bodyPr/>
          <a:lstStyle/>
          <a:p>
            <a:endParaRPr lang="en-US" dirty="0"/>
          </a:p>
        </p:txBody>
      </p:sp>
      <p:sp>
        <p:nvSpPr>
          <p:cNvPr id="56" name="TextBox 27">
            <a:extLst>
              <a:ext uri="{FF2B5EF4-FFF2-40B4-BE49-F238E27FC236}">
                <a16:creationId xmlns:a16="http://schemas.microsoft.com/office/drawing/2014/main" id="{C5BB0F21-9939-B4CA-08BF-DEDA92A9EABB}"/>
              </a:ext>
            </a:extLst>
          </p:cNvPr>
          <p:cNvSpPr txBox="1"/>
          <p:nvPr/>
        </p:nvSpPr>
        <p:spPr>
          <a:xfrm>
            <a:off x="392430" y="122447"/>
            <a:ext cx="5617875" cy="890052"/>
          </a:xfrm>
          <a:prstGeom prst="rect">
            <a:avLst/>
          </a:prstGeom>
        </p:spPr>
        <p:txBody>
          <a:bodyPr lIns="0" tIns="0" rIns="0" bIns="0" rtlCol="0" anchor="t">
            <a:spAutoFit/>
          </a:bodyPr>
          <a:lstStyle/>
          <a:p>
            <a:pPr algn="l">
              <a:lnSpc>
                <a:spcPts val="8158"/>
              </a:lnSpc>
              <a:spcBef>
                <a:spcPct val="0"/>
              </a:spcBef>
            </a:pPr>
            <a:r>
              <a:rPr lang="en-US" sz="3200" dirty="0">
                <a:solidFill>
                  <a:srgbClr val="FFFFFF"/>
                </a:solidFill>
                <a:latin typeface="Montserrat" pitchFamily="2" charset="77"/>
                <a:ea typeface="Bicubik"/>
                <a:cs typeface="Bicubik"/>
                <a:sym typeface="Bicubik"/>
              </a:rPr>
              <a:t>Sign Up </a:t>
            </a:r>
          </a:p>
        </p:txBody>
      </p:sp>
      <p:sp>
        <p:nvSpPr>
          <p:cNvPr id="57" name="Freeform 2">
            <a:extLst>
              <a:ext uri="{FF2B5EF4-FFF2-40B4-BE49-F238E27FC236}">
                <a16:creationId xmlns:a16="http://schemas.microsoft.com/office/drawing/2014/main" id="{F1CC0F3D-5C4F-8542-C035-785B3E767C87}"/>
              </a:ext>
            </a:extLst>
          </p:cNvPr>
          <p:cNvSpPr/>
          <p:nvPr/>
        </p:nvSpPr>
        <p:spPr>
          <a:xfrm>
            <a:off x="369239" y="2114550"/>
            <a:ext cx="8458200" cy="60579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55000"/>
            </a:blip>
            <a:srcRect/>
            <a:stretch>
              <a:fillRect t="-1703" b="-1703"/>
            </a:stretch>
          </a:blipFill>
        </p:spPr>
        <p:txBody>
          <a:bodyPr/>
          <a:lstStyle/>
          <a:p>
            <a:endParaRPr lang="en-US" sz="4800">
              <a:latin typeface="Montserrat" pitchFamily="2" charset="77"/>
            </a:endParaRPr>
          </a:p>
        </p:txBody>
      </p:sp>
      <p:sp>
        <p:nvSpPr>
          <p:cNvPr id="58" name="Freeform 2">
            <a:extLst>
              <a:ext uri="{FF2B5EF4-FFF2-40B4-BE49-F238E27FC236}">
                <a16:creationId xmlns:a16="http://schemas.microsoft.com/office/drawing/2014/main" id="{36A90CBC-3C00-DF20-8C90-E1C0DCFBA5C8}"/>
              </a:ext>
            </a:extLst>
          </p:cNvPr>
          <p:cNvSpPr/>
          <p:nvPr/>
        </p:nvSpPr>
        <p:spPr>
          <a:xfrm>
            <a:off x="9144000" y="2114550"/>
            <a:ext cx="8458200" cy="60579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55444"/>
            </a:blip>
            <a:srcRect/>
            <a:stretch>
              <a:fillRect t="-1703" b="-1703"/>
            </a:stretch>
          </a:blipFill>
        </p:spPr>
        <p:txBody>
          <a:bodyPr/>
          <a:lstStyle/>
          <a:p>
            <a:endParaRPr lang="en-US" sz="4800">
              <a:latin typeface="Montserrat" pitchFamily="2" charset="77"/>
            </a:endParaRPr>
          </a:p>
        </p:txBody>
      </p:sp>
      <p:sp>
        <p:nvSpPr>
          <p:cNvPr id="59" name="TextBox 27">
            <a:extLst>
              <a:ext uri="{FF2B5EF4-FFF2-40B4-BE49-F238E27FC236}">
                <a16:creationId xmlns:a16="http://schemas.microsoft.com/office/drawing/2014/main" id="{4F4B0A92-5E75-44DF-EA8F-1DCBDE88114B}"/>
              </a:ext>
            </a:extLst>
          </p:cNvPr>
          <p:cNvSpPr txBox="1"/>
          <p:nvPr/>
        </p:nvSpPr>
        <p:spPr>
          <a:xfrm>
            <a:off x="997226" y="2510373"/>
            <a:ext cx="5617875" cy="890052"/>
          </a:xfrm>
          <a:prstGeom prst="rect">
            <a:avLst/>
          </a:prstGeom>
        </p:spPr>
        <p:txBody>
          <a:bodyPr lIns="0" tIns="0" rIns="0" bIns="0" rtlCol="0" anchor="t">
            <a:spAutoFit/>
          </a:bodyPr>
          <a:lstStyle/>
          <a:p>
            <a:pPr algn="l">
              <a:lnSpc>
                <a:spcPts val="8158"/>
              </a:lnSpc>
              <a:spcBef>
                <a:spcPct val="0"/>
              </a:spcBef>
            </a:pPr>
            <a:r>
              <a:rPr lang="en-US" sz="3200" dirty="0">
                <a:solidFill>
                  <a:srgbClr val="FFFFFF"/>
                </a:solidFill>
                <a:latin typeface="Lato" panose="020F0502020204030203" pitchFamily="34" charset="0"/>
                <a:ea typeface="Lato" panose="020F0502020204030203" pitchFamily="34" charset="0"/>
                <a:cs typeface="Lato" panose="020F0502020204030203" pitchFamily="34" charset="0"/>
                <a:sym typeface="Bicubik"/>
              </a:rPr>
              <a:t>Let’s Partner</a:t>
            </a:r>
          </a:p>
        </p:txBody>
      </p:sp>
      <p:sp>
        <p:nvSpPr>
          <p:cNvPr id="60" name="Text 4">
            <a:extLst>
              <a:ext uri="{FF2B5EF4-FFF2-40B4-BE49-F238E27FC236}">
                <a16:creationId xmlns:a16="http://schemas.microsoft.com/office/drawing/2014/main" id="{1EE97A57-2C0F-4D3C-9985-053A3605961E}"/>
              </a:ext>
            </a:extLst>
          </p:cNvPr>
          <p:cNvSpPr/>
          <p:nvPr/>
        </p:nvSpPr>
        <p:spPr>
          <a:xfrm>
            <a:off x="997226" y="4058707"/>
            <a:ext cx="7162800" cy="2382307"/>
          </a:xfrm>
          <a:prstGeom prst="rect">
            <a:avLst/>
          </a:prstGeom>
          <a:noFill/>
          <a:ln/>
        </p:spPr>
        <p:txBody>
          <a:bodyPr wrap="square" rtlCol="0" anchor="t"/>
          <a:lstStyle/>
          <a:p>
            <a:pPr marL="0" indent="0">
              <a:lnSpc>
                <a:spcPts val="3149"/>
              </a:lnSpc>
              <a:buNone/>
            </a:pPr>
            <a:r>
              <a:rPr lang="en-US" sz="2800" dirty="0">
                <a:solidFill>
                  <a:srgbClr val="DCD7E5"/>
                </a:solidFill>
                <a:latin typeface="Lato" panose="020F0502020204030203" pitchFamily="34" charset="0"/>
                <a:ea typeface="Lato" panose="020F0502020204030203" pitchFamily="34" charset="0"/>
                <a:cs typeface="Lato" panose="020F0502020204030203" pitchFamily="34" charset="0"/>
              </a:rPr>
              <a:t>We hope you are inspired, and we would love to discuss how we can help take your business to new heights through our services</a:t>
            </a:r>
            <a:endParaRPr lang="en-US" sz="2800" dirty="0">
              <a:latin typeface="Lato" panose="020F0502020204030203" pitchFamily="34" charset="0"/>
              <a:ea typeface="Lato" panose="020F0502020204030203" pitchFamily="34" charset="0"/>
              <a:cs typeface="Lato" panose="020F0502020204030203" pitchFamily="34" charset="0"/>
            </a:endParaRPr>
          </a:p>
        </p:txBody>
      </p:sp>
      <p:sp>
        <p:nvSpPr>
          <p:cNvPr id="62" name="TextBox 27">
            <a:extLst>
              <a:ext uri="{FF2B5EF4-FFF2-40B4-BE49-F238E27FC236}">
                <a16:creationId xmlns:a16="http://schemas.microsoft.com/office/drawing/2014/main" id="{1C0B1FF3-5B64-7BBE-4236-ADB71B21CABC}"/>
              </a:ext>
            </a:extLst>
          </p:cNvPr>
          <p:cNvSpPr txBox="1"/>
          <p:nvPr/>
        </p:nvSpPr>
        <p:spPr>
          <a:xfrm>
            <a:off x="9753600" y="2510373"/>
            <a:ext cx="5617875" cy="890052"/>
          </a:xfrm>
          <a:prstGeom prst="rect">
            <a:avLst/>
          </a:prstGeom>
        </p:spPr>
        <p:txBody>
          <a:bodyPr lIns="0" tIns="0" rIns="0" bIns="0" rtlCol="0" anchor="t">
            <a:spAutoFit/>
          </a:bodyPr>
          <a:lstStyle/>
          <a:p>
            <a:pPr algn="l">
              <a:lnSpc>
                <a:spcPts val="8158"/>
              </a:lnSpc>
              <a:spcBef>
                <a:spcPct val="0"/>
              </a:spcBef>
            </a:pPr>
            <a:r>
              <a:rPr lang="en-US" sz="3200" dirty="0">
                <a:solidFill>
                  <a:srgbClr val="FFFFFF"/>
                </a:solidFill>
                <a:latin typeface="Lato" panose="020F0502020204030203" pitchFamily="34" charset="0"/>
                <a:ea typeface="Lato" panose="020F0502020204030203" pitchFamily="34" charset="0"/>
                <a:cs typeface="Lato" panose="020F0502020204030203" pitchFamily="34" charset="0"/>
                <a:sym typeface="Bicubik"/>
              </a:rPr>
              <a:t>Stay Connected</a:t>
            </a:r>
          </a:p>
        </p:txBody>
      </p:sp>
      <p:sp>
        <p:nvSpPr>
          <p:cNvPr id="63" name="Text 7">
            <a:extLst>
              <a:ext uri="{FF2B5EF4-FFF2-40B4-BE49-F238E27FC236}">
                <a16:creationId xmlns:a16="http://schemas.microsoft.com/office/drawing/2014/main" id="{0772F64C-E791-6933-A6BA-2E3BF23E3DB4}"/>
              </a:ext>
            </a:extLst>
          </p:cNvPr>
          <p:cNvSpPr/>
          <p:nvPr/>
        </p:nvSpPr>
        <p:spPr>
          <a:xfrm>
            <a:off x="9753076" y="4058707"/>
            <a:ext cx="7141131" cy="793744"/>
          </a:xfrm>
          <a:prstGeom prst="rect">
            <a:avLst/>
          </a:prstGeom>
          <a:noFill/>
          <a:ln/>
        </p:spPr>
        <p:txBody>
          <a:bodyPr wrap="square" rtlCol="0" anchor="t"/>
          <a:lstStyle/>
          <a:p>
            <a:pPr marL="0" indent="0">
              <a:lnSpc>
                <a:spcPts val="3149"/>
              </a:lnSpc>
              <a:buNone/>
            </a:pPr>
            <a:r>
              <a:rPr lang="en-US" sz="2800" dirty="0">
                <a:solidFill>
                  <a:srgbClr val="DCD7E5"/>
                </a:solidFill>
                <a:latin typeface="Lato" panose="020F0502020204030203" pitchFamily="34" charset="0"/>
                <a:ea typeface="Lato" panose="020F0502020204030203" pitchFamily="34" charset="0"/>
                <a:cs typeface="Lato" panose="020F0502020204030203" pitchFamily="34" charset="0"/>
              </a:rPr>
              <a:t>Keep up to date and gain valuable insights for your business by subscribing to our newsletter.</a:t>
            </a:r>
            <a:endParaRPr lang="en-US" sz="2800" dirty="0">
              <a:latin typeface="Lato" panose="020F0502020204030203" pitchFamily="34" charset="0"/>
              <a:ea typeface="Lato" panose="020F0502020204030203" pitchFamily="34" charset="0"/>
              <a:cs typeface="Lato" panose="020F0502020204030203" pitchFamily="34" charset="0"/>
            </a:endParaRPr>
          </a:p>
        </p:txBody>
      </p:sp>
      <p:sp>
        <p:nvSpPr>
          <p:cNvPr id="64" name="TextBox 63">
            <a:extLst>
              <a:ext uri="{FF2B5EF4-FFF2-40B4-BE49-F238E27FC236}">
                <a16:creationId xmlns:a16="http://schemas.microsoft.com/office/drawing/2014/main" id="{79D2A4E1-06F7-BD50-AF0E-DA545CDB0BF4}"/>
              </a:ext>
            </a:extLst>
          </p:cNvPr>
          <p:cNvSpPr txBox="1"/>
          <p:nvPr/>
        </p:nvSpPr>
        <p:spPr>
          <a:xfrm>
            <a:off x="6515100" y="8597392"/>
            <a:ext cx="5257800" cy="1631216"/>
          </a:xfrm>
          <a:prstGeom prst="rect">
            <a:avLst/>
          </a:prstGeom>
          <a:noFill/>
        </p:spPr>
        <p:txBody>
          <a:bodyPr wrap="square" rtlCol="0">
            <a:spAutoFit/>
          </a:bodyPr>
          <a:lstStyle/>
          <a:p>
            <a:pPr marL="0" lvl="0" indent="0" algn="ctr" rtl="0">
              <a:spcBef>
                <a:spcPts val="600"/>
              </a:spcBef>
              <a:spcAft>
                <a:spcPts val="0"/>
              </a:spcAft>
              <a:buNone/>
            </a:pPr>
            <a:r>
              <a:rPr lang="en-IN" sz="2400" b="1" dirty="0">
                <a:solidFill>
                  <a:schemeClr val="bg1"/>
                </a:solidFill>
                <a:latin typeface="Aptos" panose="020B0004020202020204" pitchFamily="34" charset="0"/>
                <a:hlinkClick r:id="rId3">
                  <a:extLst>
                    <a:ext uri="{A12FA001-AC4F-418D-AE19-62706E023703}">
                      <ahyp:hlinkClr xmlns:ahyp="http://schemas.microsoft.com/office/drawing/2018/hyperlinkcolor" val="tx"/>
                    </a:ext>
                  </a:extLst>
                </a:hlinkClick>
              </a:rPr>
              <a:t>Contact us: </a:t>
            </a:r>
          </a:p>
          <a:p>
            <a:pPr marL="0" lvl="0" indent="0" algn="ctr" rtl="0">
              <a:spcBef>
                <a:spcPts val="600"/>
              </a:spcBef>
              <a:spcAft>
                <a:spcPts val="0"/>
              </a:spcAft>
              <a:buNone/>
            </a:pPr>
            <a:r>
              <a:rPr lang="en-IN" sz="2400" b="1" dirty="0">
                <a:solidFill>
                  <a:schemeClr val="bg1"/>
                </a:solidFill>
                <a:latin typeface="Aptos" panose="020B0004020202020204" pitchFamily="34" charset="0"/>
                <a:hlinkClick r:id="rId3">
                  <a:extLst>
                    <a:ext uri="{A12FA001-AC4F-418D-AE19-62706E023703}">
                      <ahyp:hlinkClr xmlns:ahyp="http://schemas.microsoft.com/office/drawing/2018/hyperlinkcolor" val="tx"/>
                    </a:ext>
                  </a:extLst>
                </a:hlinkClick>
              </a:rPr>
              <a:t>knockers@gleafink.com</a:t>
            </a:r>
            <a:endParaRPr lang="en-IN" sz="2400" b="1" dirty="0">
              <a:solidFill>
                <a:schemeClr val="bg1"/>
              </a:solidFill>
              <a:latin typeface="Aptos" panose="020B0004020202020204" pitchFamily="34" charset="0"/>
            </a:endParaRPr>
          </a:p>
          <a:p>
            <a:pPr marL="0" lvl="0" indent="0" algn="ctr" rtl="0">
              <a:spcBef>
                <a:spcPts val="600"/>
              </a:spcBef>
              <a:spcAft>
                <a:spcPts val="0"/>
              </a:spcAft>
              <a:buNone/>
            </a:pPr>
            <a:r>
              <a:rPr lang="en-IN" sz="2400" b="1" u="sng" dirty="0" err="1">
                <a:solidFill>
                  <a:schemeClr val="bg1"/>
                </a:solidFill>
                <a:latin typeface="Aptos" panose="020B0004020202020204" pitchFamily="34" charset="0"/>
              </a:rPr>
              <a:t>karthik@gleafink.com</a:t>
            </a:r>
            <a:endParaRPr lang="en-IN" sz="2400" b="1" u="sng" dirty="0">
              <a:solidFill>
                <a:schemeClr val="bg1"/>
              </a:solidFill>
              <a:latin typeface="Aptos" panose="020B0004020202020204" pitchFamily="34" charset="0"/>
            </a:endParaRP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sz="4800">
              <a:latin typeface="Montserrat" pitchFamily="2" charset="77"/>
            </a:endParaRPr>
          </a:p>
        </p:txBody>
      </p:sp>
      <p:sp>
        <p:nvSpPr>
          <p:cNvPr id="16" name="TextBox 16"/>
          <p:cNvSpPr txBox="1"/>
          <p:nvPr/>
        </p:nvSpPr>
        <p:spPr>
          <a:xfrm>
            <a:off x="1857926" y="2552700"/>
            <a:ext cx="14572145" cy="2209900"/>
          </a:xfrm>
          <a:prstGeom prst="rect">
            <a:avLst/>
          </a:prstGeom>
        </p:spPr>
        <p:txBody>
          <a:bodyPr lIns="0" tIns="0" rIns="0" bIns="0" rtlCol="0" anchor="t">
            <a:spAutoFit/>
          </a:bodyPr>
          <a:lstStyle/>
          <a:p>
            <a:pPr algn="ctr">
              <a:lnSpc>
                <a:spcPts val="21011"/>
              </a:lnSpc>
              <a:spcBef>
                <a:spcPct val="0"/>
              </a:spcBef>
            </a:pPr>
            <a:r>
              <a:rPr lang="en-US" sz="6000" dirty="0">
                <a:solidFill>
                  <a:srgbClr val="FFFFFF"/>
                </a:solidFill>
                <a:latin typeface="Montserrat" pitchFamily="2" charset="77"/>
                <a:ea typeface="Bicubik"/>
                <a:cs typeface="Bicubik"/>
                <a:sym typeface="Bicubik"/>
              </a:rPr>
              <a:t>THANK YOU</a:t>
            </a:r>
          </a:p>
        </p:txBody>
      </p:sp>
      <p:grpSp>
        <p:nvGrpSpPr>
          <p:cNvPr id="18" name="Group 18"/>
          <p:cNvGrpSpPr/>
          <p:nvPr/>
        </p:nvGrpSpPr>
        <p:grpSpPr>
          <a:xfrm>
            <a:off x="18144623" y="8078534"/>
            <a:ext cx="143377" cy="1179766"/>
            <a:chOff x="0" y="0"/>
            <a:chExt cx="46272" cy="380749"/>
          </a:xfrm>
        </p:grpSpPr>
        <p:sp>
          <p:nvSpPr>
            <p:cNvPr id="19" name="Freeform 19"/>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txBody>
            <a:bodyPr/>
            <a:lstStyle/>
            <a:p>
              <a:endParaRPr lang="en-US" sz="4800">
                <a:latin typeface="Montserrat" pitchFamily="2" charset="77"/>
              </a:endParaRPr>
            </a:p>
          </p:txBody>
        </p:sp>
        <p:sp>
          <p:nvSpPr>
            <p:cNvPr id="20" name="TextBox 20"/>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sz="4800">
                <a:latin typeface="Montserrat" pitchFamily="2" charset="77"/>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8610344-1244-4CAC-1625-279901993550}"/>
              </a:ext>
            </a:extLst>
          </p:cNvPr>
          <p:cNvGrpSpPr/>
          <p:nvPr/>
        </p:nvGrpSpPr>
        <p:grpSpPr>
          <a:xfrm>
            <a:off x="0" y="4970"/>
            <a:ext cx="18288000" cy="10287000"/>
            <a:chOff x="0" y="0"/>
            <a:chExt cx="18288000" cy="1028700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3" name="Group 3"/>
            <p:cNvGrpSpPr/>
            <p:nvPr/>
          </p:nvGrpSpPr>
          <p:grpSpPr>
            <a:xfrm>
              <a:off x="539341" y="1204263"/>
              <a:ext cx="7433816" cy="7433816"/>
              <a:chOff x="-1124916" y="-742804"/>
              <a:chExt cx="9911754" cy="9911754"/>
            </a:xfrm>
          </p:grpSpPr>
          <p:pic>
            <p:nvPicPr>
              <p:cNvPr id="4" name="Picture 4"/>
              <p:cNvPicPr>
                <a:picLocks noChangeAspect="1"/>
              </p:cNvPicPr>
              <p:nvPr/>
            </p:nvPicPr>
            <p:blipFill>
              <a:blip r:embed="rId3"/>
              <a:srcRect l="12062" r="12062"/>
              <a:stretch>
                <a:fillRect/>
              </a:stretch>
            </p:blipFill>
            <p:spPr>
              <a:xfrm>
                <a:off x="-1124916" y="-742804"/>
                <a:ext cx="9911754" cy="9911754"/>
              </a:xfrm>
              <a:prstGeom prst="rect">
                <a:avLst/>
              </a:prstGeom>
            </p:spPr>
          </p:pic>
        </p:grpSp>
        <p:sp>
          <p:nvSpPr>
            <p:cNvPr id="7" name="TextBox 7"/>
            <p:cNvSpPr txBox="1"/>
            <p:nvPr/>
          </p:nvSpPr>
          <p:spPr>
            <a:xfrm>
              <a:off x="0" y="1495105"/>
              <a:ext cx="1053872" cy="6852132"/>
            </a:xfrm>
            <a:prstGeom prst="rect">
              <a:avLst/>
            </a:prstGeom>
          </p:spPr>
          <p:txBody>
            <a:bodyPr lIns="50800" tIns="50800" rIns="50800" bIns="50800" rtlCol="0" anchor="ctr"/>
            <a:lstStyle/>
            <a:p>
              <a:pPr algn="ctr">
                <a:lnSpc>
                  <a:spcPts val="2659"/>
                </a:lnSpc>
              </a:pPr>
              <a:endParaRPr/>
            </a:p>
          </p:txBody>
        </p:sp>
        <p:sp>
          <p:nvSpPr>
            <p:cNvPr id="8" name="TextBox 8"/>
            <p:cNvSpPr txBox="1"/>
            <p:nvPr/>
          </p:nvSpPr>
          <p:spPr>
            <a:xfrm>
              <a:off x="9144000" y="1675641"/>
              <a:ext cx="7738616" cy="2616202"/>
            </a:xfrm>
            <a:prstGeom prst="rect">
              <a:avLst/>
            </a:prstGeom>
          </p:spPr>
          <p:txBody>
            <a:bodyPr lIns="0" tIns="0" rIns="0" bIns="0" rtlCol="0" anchor="t">
              <a:spAutoFit/>
            </a:bodyPr>
            <a:lstStyle/>
            <a:p>
              <a:pPr algn="just">
                <a:lnSpc>
                  <a:spcPts val="6999"/>
                </a:lnSpc>
              </a:pPr>
              <a:r>
                <a:rPr lang="en-US" sz="4999" b="1" dirty="0">
                  <a:solidFill>
                    <a:srgbClr val="FFFFFF"/>
                  </a:solidFill>
                  <a:latin typeface="Montserrat Bold"/>
                  <a:ea typeface="Montserrat Bold"/>
                  <a:cs typeface="Montserrat Bold"/>
                  <a:sym typeface="Montserrat Bold"/>
                </a:rPr>
                <a:t>TRANSFORMING </a:t>
              </a:r>
              <a:r>
                <a:rPr lang="en-US" sz="4999" b="1" dirty="0">
                  <a:solidFill>
                    <a:srgbClr val="C1FF72"/>
                  </a:solidFill>
                  <a:latin typeface="Montserrat Bold"/>
                  <a:ea typeface="Montserrat Bold"/>
                  <a:cs typeface="Montserrat Bold"/>
                  <a:sym typeface="Montserrat Bold"/>
                </a:rPr>
                <a:t>DATA</a:t>
              </a:r>
              <a:r>
                <a:rPr lang="en-US" sz="4999" b="1" dirty="0">
                  <a:solidFill>
                    <a:srgbClr val="FFFFFF"/>
                  </a:solidFill>
                  <a:latin typeface="Montserrat Bold"/>
                  <a:ea typeface="Montserrat Bold"/>
                  <a:cs typeface="Montserrat Bold"/>
                  <a:sym typeface="Montserrat Bold"/>
                </a:rPr>
                <a:t> </a:t>
              </a:r>
            </a:p>
            <a:p>
              <a:pPr algn="just">
                <a:lnSpc>
                  <a:spcPts val="6999"/>
                </a:lnSpc>
              </a:pPr>
              <a:r>
                <a:rPr lang="en-US" sz="4999" b="1" dirty="0">
                  <a:solidFill>
                    <a:srgbClr val="FFFFFF"/>
                  </a:solidFill>
                  <a:latin typeface="Montserrat Bold"/>
                  <a:ea typeface="Montserrat Bold"/>
                  <a:cs typeface="Montserrat Bold"/>
                  <a:sym typeface="Montserrat Bold"/>
                </a:rPr>
                <a:t>INTO ACTIONABLE </a:t>
              </a:r>
            </a:p>
            <a:p>
              <a:pPr algn="just">
                <a:lnSpc>
                  <a:spcPts val="6999"/>
                </a:lnSpc>
                <a:spcBef>
                  <a:spcPct val="0"/>
                </a:spcBef>
              </a:pPr>
              <a:r>
                <a:rPr lang="en-US" sz="4999" b="1" dirty="0">
                  <a:solidFill>
                    <a:srgbClr val="FFFFFF"/>
                  </a:solidFill>
                  <a:latin typeface="Montserrat Bold"/>
                  <a:ea typeface="Montserrat Bold"/>
                  <a:cs typeface="Montserrat Bold"/>
                  <a:sym typeface="Montserrat Bold"/>
                </a:rPr>
                <a:t>INSIGHTS</a:t>
              </a:r>
            </a:p>
          </p:txBody>
        </p:sp>
        <p:sp>
          <p:nvSpPr>
            <p:cNvPr id="9" name="AutoShape 9"/>
            <p:cNvSpPr/>
            <p:nvPr/>
          </p:nvSpPr>
          <p:spPr>
            <a:xfrm flipV="1">
              <a:off x="9144407" y="4989133"/>
              <a:ext cx="7738482" cy="74086"/>
            </a:xfrm>
            <a:prstGeom prst="line">
              <a:avLst/>
            </a:prstGeom>
            <a:ln w="57150" cap="flat">
              <a:solidFill>
                <a:srgbClr val="7ED957"/>
              </a:solidFill>
              <a:prstDash val="solid"/>
              <a:headEnd type="none" w="sm" len="sm"/>
              <a:tailEnd type="none" w="sm" len="sm"/>
            </a:ln>
          </p:spPr>
          <p:txBody>
            <a:bodyPr/>
            <a:lstStyle/>
            <a:p>
              <a:endParaRPr lang="en-US"/>
            </a:p>
          </p:txBody>
        </p:sp>
        <p:sp>
          <p:nvSpPr>
            <p:cNvPr id="10" name="TextBox 10"/>
            <p:cNvSpPr txBox="1"/>
            <p:nvPr/>
          </p:nvSpPr>
          <p:spPr>
            <a:xfrm>
              <a:off x="9144134" y="5738358"/>
              <a:ext cx="7738482" cy="1510991"/>
            </a:xfrm>
            <a:prstGeom prst="rect">
              <a:avLst/>
            </a:prstGeom>
          </p:spPr>
          <p:txBody>
            <a:bodyPr lIns="0" tIns="0" rIns="0" bIns="0" rtlCol="0" anchor="t">
              <a:spAutoFit/>
            </a:bodyPr>
            <a:lstStyle/>
            <a:p>
              <a:r>
                <a:rPr lang="en-IN" sz="2400" dirty="0">
                  <a:solidFill>
                    <a:srgbClr val="FFC000"/>
                  </a:solidFill>
                  <a:effectLst/>
                  <a:latin typeface="Lato" panose="020F0502020204030203" pitchFamily="34" charset="0"/>
                  <a:ea typeface="Lato" panose="020F0502020204030203" pitchFamily="34" charset="0"/>
                  <a:cs typeface="Lato" panose="020F0502020204030203" pitchFamily="34" charset="0"/>
                </a:rPr>
                <a:t>A visionary </a:t>
              </a:r>
              <a:r>
                <a:rPr lang="en-IN" sz="2400" dirty="0">
                  <a:solidFill>
                    <a:srgbClr val="FFC000"/>
                  </a:solidFill>
                  <a:latin typeface="Lato" panose="020F0502020204030203" pitchFamily="34" charset="0"/>
                  <a:ea typeface="Lato" panose="020F0502020204030203" pitchFamily="34" charset="0"/>
                  <a:cs typeface="Lato" panose="020F0502020204030203" pitchFamily="34" charset="0"/>
                </a:rPr>
                <a:t>data &amp; analytics company, </a:t>
              </a:r>
              <a:r>
                <a:rPr lang="en-IN" sz="2400" dirty="0">
                  <a:solidFill>
                    <a:srgbClr val="92D050"/>
                  </a:solidFill>
                  <a:latin typeface="Lato" panose="020F0502020204030203" pitchFamily="34" charset="0"/>
                  <a:ea typeface="Lato" panose="020F0502020204030203" pitchFamily="34" charset="0"/>
                  <a:cs typeface="Lato" panose="020F0502020204030203" pitchFamily="34" charset="0"/>
                </a:rPr>
                <a:t>accelerating</a:t>
              </a:r>
              <a:r>
                <a:rPr lang="en-IN" sz="2400" dirty="0">
                  <a:solidFill>
                    <a:srgbClr val="FFC000"/>
                  </a:solidFill>
                  <a:latin typeface="Lato" panose="020F0502020204030203" pitchFamily="34" charset="0"/>
                  <a:ea typeface="Lato" panose="020F0502020204030203" pitchFamily="34" charset="0"/>
                  <a:cs typeface="Lato" panose="020F0502020204030203" pitchFamily="34" charset="0"/>
                </a:rPr>
                <a:t> </a:t>
              </a:r>
              <a:r>
                <a:rPr lang="en-IN" sz="2400" dirty="0">
                  <a:solidFill>
                    <a:srgbClr val="92D050"/>
                  </a:solidFill>
                  <a:effectLst/>
                  <a:latin typeface="Lato" panose="020F0502020204030203" pitchFamily="34" charset="0"/>
                  <a:ea typeface="Lato" panose="020F0502020204030203" pitchFamily="34" charset="0"/>
                  <a:cs typeface="Lato" panose="020F0502020204030203" pitchFamily="34" charset="0"/>
                </a:rPr>
                <a:t>digital growth</a:t>
              </a:r>
              <a:r>
                <a:rPr lang="en-IN" sz="2400" dirty="0">
                  <a:solidFill>
                    <a:srgbClr val="FFC000"/>
                  </a:solidFill>
                  <a:effectLst/>
                  <a:latin typeface="Lato" panose="020F0502020204030203" pitchFamily="34" charset="0"/>
                  <a:ea typeface="Lato" panose="020F0502020204030203" pitchFamily="34" charset="0"/>
                  <a:cs typeface="Lato" panose="020F0502020204030203" pitchFamily="34" charset="0"/>
                </a:rPr>
                <a:t>, empowering business to make impactful, data-driven decisions for a brighter, more innovative future.</a:t>
              </a:r>
            </a:p>
            <a:p>
              <a:pPr algn="l">
                <a:lnSpc>
                  <a:spcPts val="3359"/>
                </a:lnSpc>
                <a:spcBef>
                  <a:spcPct val="0"/>
                </a:spcBef>
              </a:pPr>
              <a:endParaRPr lang="en-US" sz="2399" b="1" dirty="0">
                <a:solidFill>
                  <a:srgbClr val="C1FF72"/>
                </a:solidFill>
                <a:latin typeface="Montserrat" pitchFamily="2" charset="77"/>
                <a:ea typeface="Montserrat Bold"/>
                <a:cs typeface="Montserrat Bold"/>
                <a:sym typeface="Montserrat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29" y="-19990"/>
            <a:ext cx="18592800" cy="104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sp>
        <p:nvSpPr>
          <p:cNvPr id="27" name="TextBox 27"/>
          <p:cNvSpPr txBox="1"/>
          <p:nvPr/>
        </p:nvSpPr>
        <p:spPr>
          <a:xfrm>
            <a:off x="392430" y="122447"/>
            <a:ext cx="5617875" cy="890052"/>
          </a:xfrm>
          <a:prstGeom prst="rect">
            <a:avLst/>
          </a:prstGeom>
        </p:spPr>
        <p:txBody>
          <a:bodyPr lIns="0" tIns="0" rIns="0" bIns="0" rtlCol="0" anchor="t">
            <a:spAutoFit/>
          </a:bodyPr>
          <a:lstStyle/>
          <a:p>
            <a:pPr algn="l">
              <a:lnSpc>
                <a:spcPts val="8158"/>
              </a:lnSpc>
              <a:spcBef>
                <a:spcPct val="0"/>
              </a:spcBef>
            </a:pPr>
            <a:r>
              <a:rPr lang="en-US" sz="3200" dirty="0">
                <a:solidFill>
                  <a:srgbClr val="FFFFFF"/>
                </a:solidFill>
                <a:latin typeface="Montserrat" pitchFamily="2" charset="77"/>
                <a:ea typeface="Bicubik"/>
                <a:cs typeface="Bicubik"/>
                <a:sym typeface="Bicubik"/>
              </a:rPr>
              <a:t>Why Gleafink ?</a:t>
            </a:r>
          </a:p>
        </p:txBody>
      </p:sp>
      <p:sp>
        <p:nvSpPr>
          <p:cNvPr id="45" name="TextBox 27">
            <a:extLst>
              <a:ext uri="{FF2B5EF4-FFF2-40B4-BE49-F238E27FC236}">
                <a16:creationId xmlns:a16="http://schemas.microsoft.com/office/drawing/2014/main" id="{3D7F3B24-57EC-474D-15C7-F064F6489037}"/>
              </a:ext>
            </a:extLst>
          </p:cNvPr>
          <p:cNvSpPr txBox="1"/>
          <p:nvPr/>
        </p:nvSpPr>
        <p:spPr>
          <a:xfrm>
            <a:off x="2057400" y="1012499"/>
            <a:ext cx="14173200" cy="864724"/>
          </a:xfrm>
          <a:prstGeom prst="rect">
            <a:avLst/>
          </a:prstGeom>
        </p:spPr>
        <p:txBody>
          <a:bodyPr wrap="square" lIns="0" tIns="0" rIns="0" bIns="0" rtlCol="0" anchor="t">
            <a:spAutoFit/>
          </a:bodyPr>
          <a:lstStyle/>
          <a:p>
            <a:pPr algn="l">
              <a:lnSpc>
                <a:spcPts val="8158"/>
              </a:lnSpc>
              <a:spcBef>
                <a:spcPct val="0"/>
              </a:spcBef>
            </a:pPr>
            <a:r>
              <a:rPr lang="en-US" sz="2400" b="1" dirty="0">
                <a:solidFill>
                  <a:srgbClr val="FFC000"/>
                </a:solidFill>
                <a:latin typeface="Montserrat" pitchFamily="2" charset="77"/>
                <a:ea typeface="Bicubik"/>
                <a:cs typeface="Bicubik"/>
                <a:sym typeface="Bicubik"/>
              </a:rPr>
              <a:t>Progress redefined</a:t>
            </a:r>
            <a:r>
              <a:rPr lang="en-US" sz="2400" b="1" dirty="0">
                <a:solidFill>
                  <a:srgbClr val="FFFFFF"/>
                </a:solidFill>
                <a:latin typeface="Montserrat" pitchFamily="2" charset="77"/>
                <a:ea typeface="Bicubik"/>
                <a:cs typeface="Bicubik"/>
                <a:sym typeface="Bicubik"/>
              </a:rPr>
              <a:t>—Together, we lead in the era of boundless transformation.  </a:t>
            </a:r>
          </a:p>
        </p:txBody>
      </p:sp>
      <p:grpSp>
        <p:nvGrpSpPr>
          <p:cNvPr id="69" name="Group 3">
            <a:extLst>
              <a:ext uri="{FF2B5EF4-FFF2-40B4-BE49-F238E27FC236}">
                <a16:creationId xmlns:a16="http://schemas.microsoft.com/office/drawing/2014/main" id="{FFB25C55-F953-CBD8-605A-D7AC19516A86}"/>
              </a:ext>
            </a:extLst>
          </p:cNvPr>
          <p:cNvGrpSpPr>
            <a:grpSpLocks noChangeAspect="1"/>
          </p:cNvGrpSpPr>
          <p:nvPr/>
        </p:nvGrpSpPr>
        <p:grpSpPr>
          <a:xfrm>
            <a:off x="780640" y="3230336"/>
            <a:ext cx="2553519" cy="5805335"/>
            <a:chOff x="0" y="0"/>
            <a:chExt cx="2553513" cy="5805335"/>
          </a:xfrm>
        </p:grpSpPr>
        <p:sp>
          <p:nvSpPr>
            <p:cNvPr id="70" name="Freeform 4">
              <a:extLst>
                <a:ext uri="{FF2B5EF4-FFF2-40B4-BE49-F238E27FC236}">
                  <a16:creationId xmlns:a16="http://schemas.microsoft.com/office/drawing/2014/main" id="{153726B8-FB0A-C8B2-71F9-BF117DD759DD}"/>
                </a:ext>
              </a:extLst>
            </p:cNvPr>
            <p:cNvSpPr/>
            <p:nvPr/>
          </p:nvSpPr>
          <p:spPr>
            <a:xfrm>
              <a:off x="343916" y="2637917"/>
              <a:ext cx="1940941" cy="1762887"/>
            </a:xfrm>
            <a:custGeom>
              <a:avLst/>
              <a:gdLst/>
              <a:ahLst/>
              <a:cxnLst/>
              <a:rect l="l" t="t" r="r" b="b"/>
              <a:pathLst>
                <a:path w="1940941" h="1762887">
                  <a:moveTo>
                    <a:pt x="382270" y="1761236"/>
                  </a:moveTo>
                  <a:lnTo>
                    <a:pt x="1550162" y="1762887"/>
                  </a:lnTo>
                  <a:cubicBezTo>
                    <a:pt x="1804924" y="1199388"/>
                    <a:pt x="1934845" y="612013"/>
                    <a:pt x="1940941" y="0"/>
                  </a:cubicBezTo>
                  <a:lnTo>
                    <a:pt x="0" y="0"/>
                  </a:lnTo>
                  <a:cubicBezTo>
                    <a:pt x="6858" y="610362"/>
                    <a:pt x="134239" y="1197610"/>
                    <a:pt x="382143" y="1761236"/>
                  </a:cubicBezTo>
                  <a:close/>
                </a:path>
              </a:pathLst>
            </a:custGeom>
            <a:solidFill>
              <a:srgbClr val="002060"/>
            </a:solidFill>
          </p:spPr>
          <p:txBody>
            <a:bodyPr/>
            <a:lstStyle/>
            <a:p>
              <a:endParaRPr lang="en-US"/>
            </a:p>
          </p:txBody>
        </p:sp>
        <p:sp>
          <p:nvSpPr>
            <p:cNvPr id="71" name="Freeform 5">
              <a:extLst>
                <a:ext uri="{FF2B5EF4-FFF2-40B4-BE49-F238E27FC236}">
                  <a16:creationId xmlns:a16="http://schemas.microsoft.com/office/drawing/2014/main" id="{EFEF677B-BAC6-F35A-0CE6-DED561CEEE09}"/>
                </a:ext>
              </a:extLst>
            </p:cNvPr>
            <p:cNvSpPr/>
            <p:nvPr/>
          </p:nvSpPr>
          <p:spPr>
            <a:xfrm>
              <a:off x="341376" y="853694"/>
              <a:ext cx="1945894" cy="1784223"/>
            </a:xfrm>
            <a:custGeom>
              <a:avLst/>
              <a:gdLst/>
              <a:ahLst/>
              <a:cxnLst/>
              <a:rect l="l" t="t" r="r" b="b"/>
              <a:pathLst>
                <a:path w="1945894" h="1784223">
                  <a:moveTo>
                    <a:pt x="1885315" y="1002538"/>
                  </a:moveTo>
                  <a:cubicBezTo>
                    <a:pt x="1829689" y="641096"/>
                    <a:pt x="1722755" y="307721"/>
                    <a:pt x="1564640" y="0"/>
                  </a:cubicBezTo>
                  <a:lnTo>
                    <a:pt x="383032" y="0"/>
                  </a:lnTo>
                  <a:cubicBezTo>
                    <a:pt x="220599" y="306070"/>
                    <a:pt x="112903" y="639318"/>
                    <a:pt x="58166" y="999871"/>
                  </a:cubicBezTo>
                  <a:cubicBezTo>
                    <a:pt x="18034" y="1265936"/>
                    <a:pt x="0" y="1527556"/>
                    <a:pt x="2540" y="1784223"/>
                  </a:cubicBezTo>
                  <a:lnTo>
                    <a:pt x="1943354" y="1784223"/>
                  </a:lnTo>
                  <a:cubicBezTo>
                    <a:pt x="1945894" y="1528445"/>
                    <a:pt x="1927098" y="1267587"/>
                    <a:pt x="1885188" y="1002538"/>
                  </a:cubicBezTo>
                  <a:close/>
                </a:path>
              </a:pathLst>
            </a:custGeom>
            <a:solidFill>
              <a:srgbClr val="0070C0"/>
            </a:solidFill>
          </p:spPr>
          <p:txBody>
            <a:bodyPr/>
            <a:lstStyle/>
            <a:p>
              <a:endParaRPr lang="en-US"/>
            </a:p>
          </p:txBody>
        </p:sp>
        <p:sp>
          <p:nvSpPr>
            <p:cNvPr id="72" name="Freeform 6">
              <a:extLst>
                <a:ext uri="{FF2B5EF4-FFF2-40B4-BE49-F238E27FC236}">
                  <a16:creationId xmlns:a16="http://schemas.microsoft.com/office/drawing/2014/main" id="{C8EF0C70-432D-994D-D04A-EBB35965249F}"/>
                </a:ext>
              </a:extLst>
            </p:cNvPr>
            <p:cNvSpPr/>
            <p:nvPr/>
          </p:nvSpPr>
          <p:spPr>
            <a:xfrm>
              <a:off x="644144" y="4398137"/>
              <a:ext cx="1449959" cy="1343533"/>
            </a:xfrm>
            <a:custGeom>
              <a:avLst/>
              <a:gdLst/>
              <a:ahLst/>
              <a:cxnLst/>
              <a:rect l="l" t="t" r="r" b="b"/>
              <a:pathLst>
                <a:path w="1449959" h="1343533">
                  <a:moveTo>
                    <a:pt x="174371" y="254"/>
                  </a:moveTo>
                  <a:cubicBezTo>
                    <a:pt x="30734" y="59944"/>
                    <a:pt x="0" y="281559"/>
                    <a:pt x="80264" y="532130"/>
                  </a:cubicBezTo>
                  <a:cubicBezTo>
                    <a:pt x="159766" y="782701"/>
                    <a:pt x="247904" y="825373"/>
                    <a:pt x="194818" y="981329"/>
                  </a:cubicBezTo>
                  <a:cubicBezTo>
                    <a:pt x="293116" y="922528"/>
                    <a:pt x="366649" y="832993"/>
                    <a:pt x="330708" y="671830"/>
                  </a:cubicBezTo>
                  <a:cubicBezTo>
                    <a:pt x="424815" y="771525"/>
                    <a:pt x="514477" y="948055"/>
                    <a:pt x="362331" y="1343533"/>
                  </a:cubicBezTo>
                  <a:cubicBezTo>
                    <a:pt x="908685" y="1213993"/>
                    <a:pt x="1102741" y="735711"/>
                    <a:pt x="1086485" y="473964"/>
                  </a:cubicBezTo>
                  <a:cubicBezTo>
                    <a:pt x="1119886" y="671703"/>
                    <a:pt x="1105281" y="814070"/>
                    <a:pt x="1052322" y="921512"/>
                  </a:cubicBezTo>
                  <a:cubicBezTo>
                    <a:pt x="1299337" y="764666"/>
                    <a:pt x="1449959" y="193421"/>
                    <a:pt x="1160018" y="0"/>
                  </a:cubicBezTo>
                  <a:cubicBezTo>
                    <a:pt x="551307" y="0"/>
                    <a:pt x="523113" y="0"/>
                    <a:pt x="174244" y="0"/>
                  </a:cubicBezTo>
                  <a:close/>
                </a:path>
              </a:pathLst>
            </a:custGeom>
            <a:solidFill>
              <a:srgbClr val="FFB133"/>
            </a:solidFill>
          </p:spPr>
          <p:txBody>
            <a:bodyPr/>
            <a:lstStyle/>
            <a:p>
              <a:endParaRPr lang="en-US"/>
            </a:p>
          </p:txBody>
        </p:sp>
        <p:sp>
          <p:nvSpPr>
            <p:cNvPr id="73" name="Freeform 7">
              <a:extLst>
                <a:ext uri="{FF2B5EF4-FFF2-40B4-BE49-F238E27FC236}">
                  <a16:creationId xmlns:a16="http://schemas.microsoft.com/office/drawing/2014/main" id="{9944D69B-8007-5915-35F2-FC6389837074}"/>
                </a:ext>
              </a:extLst>
            </p:cNvPr>
            <p:cNvSpPr/>
            <p:nvPr/>
          </p:nvSpPr>
          <p:spPr>
            <a:xfrm>
              <a:off x="63500" y="3235579"/>
              <a:ext cx="703580" cy="1727073"/>
            </a:xfrm>
            <a:custGeom>
              <a:avLst/>
              <a:gdLst/>
              <a:ahLst/>
              <a:cxnLst/>
              <a:rect l="l" t="t" r="r" b="b"/>
              <a:pathLst>
                <a:path w="703580" h="1727073">
                  <a:moveTo>
                    <a:pt x="441198" y="0"/>
                  </a:moveTo>
                  <a:lnTo>
                    <a:pt x="139319" y="288163"/>
                  </a:lnTo>
                  <a:cubicBezTo>
                    <a:pt x="51308" y="372618"/>
                    <a:pt x="762" y="489331"/>
                    <a:pt x="762" y="612013"/>
                  </a:cubicBezTo>
                  <a:lnTo>
                    <a:pt x="0" y="1712595"/>
                  </a:lnTo>
                  <a:cubicBezTo>
                    <a:pt x="0" y="1720215"/>
                    <a:pt x="5969" y="1727073"/>
                    <a:pt x="14478" y="1727073"/>
                  </a:cubicBezTo>
                  <a:cubicBezTo>
                    <a:pt x="20447" y="1727073"/>
                    <a:pt x="25654" y="1723644"/>
                    <a:pt x="28194" y="1718564"/>
                  </a:cubicBezTo>
                  <a:cubicBezTo>
                    <a:pt x="204343" y="1313561"/>
                    <a:pt x="429133" y="1070610"/>
                    <a:pt x="703580" y="991489"/>
                  </a:cubicBezTo>
                  <a:cubicBezTo>
                    <a:pt x="594995" y="491871"/>
                    <a:pt x="507746" y="161163"/>
                    <a:pt x="441071" y="0"/>
                  </a:cubicBezTo>
                  <a:close/>
                </a:path>
              </a:pathLst>
            </a:custGeom>
            <a:solidFill>
              <a:srgbClr val="00B0F0"/>
            </a:solidFill>
          </p:spPr>
          <p:txBody>
            <a:bodyPr/>
            <a:lstStyle/>
            <a:p>
              <a:endParaRPr lang="en-US"/>
            </a:p>
          </p:txBody>
        </p:sp>
        <p:sp>
          <p:nvSpPr>
            <p:cNvPr id="74" name="Freeform 8">
              <a:extLst>
                <a:ext uri="{FF2B5EF4-FFF2-40B4-BE49-F238E27FC236}">
                  <a16:creationId xmlns:a16="http://schemas.microsoft.com/office/drawing/2014/main" id="{00B45D60-DFA6-720C-557B-3BD7FDAC4D5B}"/>
                </a:ext>
              </a:extLst>
            </p:cNvPr>
            <p:cNvSpPr/>
            <p:nvPr/>
          </p:nvSpPr>
          <p:spPr>
            <a:xfrm>
              <a:off x="1786382" y="3237230"/>
              <a:ext cx="697357" cy="1728851"/>
            </a:xfrm>
            <a:custGeom>
              <a:avLst/>
              <a:gdLst/>
              <a:ahLst/>
              <a:cxnLst/>
              <a:rect l="l" t="t" r="r" b="b"/>
              <a:pathLst>
                <a:path w="697357" h="1728851">
                  <a:moveTo>
                    <a:pt x="265049" y="0"/>
                  </a:moveTo>
                  <a:cubicBezTo>
                    <a:pt x="198247" y="161163"/>
                    <a:pt x="109347" y="491998"/>
                    <a:pt x="0" y="991489"/>
                  </a:cubicBezTo>
                  <a:cubicBezTo>
                    <a:pt x="274447" y="1071626"/>
                    <a:pt x="498475" y="1314577"/>
                    <a:pt x="673735" y="1719453"/>
                  </a:cubicBezTo>
                  <a:cubicBezTo>
                    <a:pt x="676275" y="1725422"/>
                    <a:pt x="681355" y="1728851"/>
                    <a:pt x="687451" y="1728851"/>
                  </a:cubicBezTo>
                  <a:cubicBezTo>
                    <a:pt x="691261" y="1728851"/>
                    <a:pt x="694690" y="1727454"/>
                    <a:pt x="697357" y="1725295"/>
                  </a:cubicBezTo>
                  <a:lnTo>
                    <a:pt x="697357" y="1725295"/>
                  </a:lnTo>
                  <a:lnTo>
                    <a:pt x="697357" y="537464"/>
                  </a:lnTo>
                  <a:lnTo>
                    <a:pt x="697357" y="537464"/>
                  </a:lnTo>
                  <a:cubicBezTo>
                    <a:pt x="681355" y="443611"/>
                    <a:pt x="635635" y="356489"/>
                    <a:pt x="566039" y="289052"/>
                  </a:cubicBezTo>
                  <a:lnTo>
                    <a:pt x="265049" y="127"/>
                  </a:lnTo>
                  <a:close/>
                </a:path>
              </a:pathLst>
            </a:custGeom>
            <a:solidFill>
              <a:srgbClr val="00B0F0"/>
            </a:solidFill>
          </p:spPr>
          <p:txBody>
            <a:bodyPr/>
            <a:lstStyle/>
            <a:p>
              <a:endParaRPr lang="en-US"/>
            </a:p>
          </p:txBody>
        </p:sp>
        <p:sp>
          <p:nvSpPr>
            <p:cNvPr id="75" name="Freeform 9">
              <a:extLst>
                <a:ext uri="{FF2B5EF4-FFF2-40B4-BE49-F238E27FC236}">
                  <a16:creationId xmlns:a16="http://schemas.microsoft.com/office/drawing/2014/main" id="{01FD5B8E-687B-77F2-4B97-C179CEE71DCF}"/>
                </a:ext>
              </a:extLst>
            </p:cNvPr>
            <p:cNvSpPr/>
            <p:nvPr/>
          </p:nvSpPr>
          <p:spPr>
            <a:xfrm>
              <a:off x="723519" y="63500"/>
              <a:ext cx="1181608" cy="790194"/>
            </a:xfrm>
            <a:custGeom>
              <a:avLst/>
              <a:gdLst/>
              <a:ahLst/>
              <a:cxnLst/>
              <a:rect l="l" t="t" r="r" b="b"/>
              <a:pathLst>
                <a:path w="1181608" h="790194">
                  <a:moveTo>
                    <a:pt x="599186" y="0"/>
                  </a:moveTo>
                  <a:cubicBezTo>
                    <a:pt x="350774" y="237617"/>
                    <a:pt x="151257" y="501269"/>
                    <a:pt x="0" y="788543"/>
                  </a:cubicBezTo>
                  <a:lnTo>
                    <a:pt x="1181608" y="790194"/>
                  </a:lnTo>
                  <a:cubicBezTo>
                    <a:pt x="1035431" y="503047"/>
                    <a:pt x="844423" y="239268"/>
                    <a:pt x="607949" y="0"/>
                  </a:cubicBezTo>
                  <a:close/>
                </a:path>
              </a:pathLst>
            </a:custGeom>
            <a:solidFill>
              <a:srgbClr val="00B0F0"/>
            </a:solidFill>
          </p:spPr>
          <p:txBody>
            <a:bodyPr/>
            <a:lstStyle/>
            <a:p>
              <a:endParaRPr lang="en-US"/>
            </a:p>
          </p:txBody>
        </p:sp>
        <p:sp>
          <p:nvSpPr>
            <p:cNvPr id="76" name="Freeform 10">
              <a:extLst>
                <a:ext uri="{FF2B5EF4-FFF2-40B4-BE49-F238E27FC236}">
                  <a16:creationId xmlns:a16="http://schemas.microsoft.com/office/drawing/2014/main" id="{48050506-49A4-EF78-B8B4-3E38A9A13668}"/>
                </a:ext>
              </a:extLst>
            </p:cNvPr>
            <p:cNvSpPr/>
            <p:nvPr/>
          </p:nvSpPr>
          <p:spPr>
            <a:xfrm>
              <a:off x="685038" y="1121410"/>
              <a:ext cx="1267079" cy="1249807"/>
            </a:xfrm>
            <a:custGeom>
              <a:avLst/>
              <a:gdLst/>
              <a:ahLst/>
              <a:cxnLst/>
              <a:rect l="l" t="t" r="r" b="b"/>
              <a:pathLst>
                <a:path w="1267079" h="1249807">
                  <a:moveTo>
                    <a:pt x="634365" y="0"/>
                  </a:moveTo>
                  <a:cubicBezTo>
                    <a:pt x="984123" y="889"/>
                    <a:pt x="1267079" y="280416"/>
                    <a:pt x="1267079" y="625856"/>
                  </a:cubicBezTo>
                  <a:cubicBezTo>
                    <a:pt x="1266317" y="970153"/>
                    <a:pt x="982472" y="1249807"/>
                    <a:pt x="632714" y="1248918"/>
                  </a:cubicBezTo>
                  <a:cubicBezTo>
                    <a:pt x="283083" y="1248918"/>
                    <a:pt x="0" y="968502"/>
                    <a:pt x="889" y="624078"/>
                  </a:cubicBezTo>
                  <a:cubicBezTo>
                    <a:pt x="889" y="278765"/>
                    <a:pt x="284734" y="0"/>
                    <a:pt x="634365" y="0"/>
                  </a:cubicBezTo>
                  <a:close/>
                </a:path>
              </a:pathLst>
            </a:custGeom>
            <a:solidFill>
              <a:srgbClr val="FFFFFF"/>
            </a:solidFill>
          </p:spPr>
          <p:txBody>
            <a:bodyPr/>
            <a:lstStyle/>
            <a:p>
              <a:endParaRPr lang="en-US"/>
            </a:p>
          </p:txBody>
        </p:sp>
        <p:sp>
          <p:nvSpPr>
            <p:cNvPr id="77" name="Freeform 11">
              <a:extLst>
                <a:ext uri="{FF2B5EF4-FFF2-40B4-BE49-F238E27FC236}">
                  <a16:creationId xmlns:a16="http://schemas.microsoft.com/office/drawing/2014/main" id="{9F420734-D0DD-7E28-E25E-92B951CEC018}"/>
                </a:ext>
              </a:extLst>
            </p:cNvPr>
            <p:cNvSpPr/>
            <p:nvPr/>
          </p:nvSpPr>
          <p:spPr>
            <a:xfrm>
              <a:off x="1154430" y="3236468"/>
              <a:ext cx="256540" cy="1759458"/>
            </a:xfrm>
            <a:custGeom>
              <a:avLst/>
              <a:gdLst/>
              <a:ahLst/>
              <a:cxnLst/>
              <a:rect l="l" t="t" r="r" b="b"/>
              <a:pathLst>
                <a:path w="256540" h="1759458">
                  <a:moveTo>
                    <a:pt x="130048" y="0"/>
                  </a:moveTo>
                  <a:cubicBezTo>
                    <a:pt x="200152" y="0"/>
                    <a:pt x="256540" y="57023"/>
                    <a:pt x="256540" y="127000"/>
                  </a:cubicBezTo>
                  <a:cubicBezTo>
                    <a:pt x="256540" y="128651"/>
                    <a:pt x="256540" y="130429"/>
                    <a:pt x="256540" y="132969"/>
                  </a:cubicBezTo>
                  <a:lnTo>
                    <a:pt x="174498" y="1715135"/>
                  </a:lnTo>
                  <a:cubicBezTo>
                    <a:pt x="172847" y="1739900"/>
                    <a:pt x="152273" y="1759458"/>
                    <a:pt x="127381" y="1759458"/>
                  </a:cubicBezTo>
                  <a:cubicBezTo>
                    <a:pt x="102489" y="1759458"/>
                    <a:pt x="82169" y="1739900"/>
                    <a:pt x="81280" y="1715135"/>
                  </a:cubicBezTo>
                  <a:lnTo>
                    <a:pt x="3429" y="132969"/>
                  </a:lnTo>
                  <a:cubicBezTo>
                    <a:pt x="0" y="63119"/>
                    <a:pt x="53848" y="3429"/>
                    <a:pt x="123190" y="0"/>
                  </a:cubicBezTo>
                  <a:cubicBezTo>
                    <a:pt x="125730" y="0"/>
                    <a:pt x="127381" y="0"/>
                    <a:pt x="130048" y="0"/>
                  </a:cubicBezTo>
                  <a:close/>
                </a:path>
              </a:pathLst>
            </a:custGeom>
            <a:solidFill>
              <a:srgbClr val="00B0F0"/>
            </a:solidFill>
          </p:spPr>
          <p:txBody>
            <a:bodyPr/>
            <a:lstStyle/>
            <a:p>
              <a:endParaRPr lang="en-US"/>
            </a:p>
          </p:txBody>
        </p:sp>
      </p:grpSp>
      <p:grpSp>
        <p:nvGrpSpPr>
          <p:cNvPr id="84" name="Group 49">
            <a:extLst>
              <a:ext uri="{FF2B5EF4-FFF2-40B4-BE49-F238E27FC236}">
                <a16:creationId xmlns:a16="http://schemas.microsoft.com/office/drawing/2014/main" id="{888F1827-53E8-F179-52FC-C3B79A74DC26}"/>
              </a:ext>
            </a:extLst>
          </p:cNvPr>
          <p:cNvGrpSpPr>
            <a:grpSpLocks noChangeAspect="1"/>
          </p:cNvGrpSpPr>
          <p:nvPr/>
        </p:nvGrpSpPr>
        <p:grpSpPr>
          <a:xfrm>
            <a:off x="2339949" y="3798693"/>
            <a:ext cx="2176148" cy="85725"/>
            <a:chOff x="0" y="0"/>
            <a:chExt cx="2176145" cy="85725"/>
          </a:xfrm>
        </p:grpSpPr>
        <p:sp>
          <p:nvSpPr>
            <p:cNvPr id="85" name="Freeform 50">
              <a:extLst>
                <a:ext uri="{FF2B5EF4-FFF2-40B4-BE49-F238E27FC236}">
                  <a16:creationId xmlns:a16="http://schemas.microsoft.com/office/drawing/2014/main" id="{62AC0B5B-1398-511F-CDF0-0182EEFF9CE0}"/>
                </a:ext>
              </a:extLst>
            </p:cNvPr>
            <p:cNvSpPr/>
            <p:nvPr/>
          </p:nvSpPr>
          <p:spPr>
            <a:xfrm>
              <a:off x="0" y="0"/>
              <a:ext cx="2176145" cy="85725"/>
            </a:xfrm>
            <a:custGeom>
              <a:avLst/>
              <a:gdLst/>
              <a:ahLst/>
              <a:cxnLst/>
              <a:rect l="l" t="t" r="r" b="b"/>
              <a:pathLst>
                <a:path w="2176145" h="85725">
                  <a:moveTo>
                    <a:pt x="0" y="28575"/>
                  </a:moveTo>
                  <a:lnTo>
                    <a:pt x="2133346" y="28575"/>
                  </a:lnTo>
                  <a:lnTo>
                    <a:pt x="2133346" y="57150"/>
                  </a:lnTo>
                  <a:lnTo>
                    <a:pt x="0" y="57150"/>
                  </a:lnTo>
                  <a:close/>
                  <a:moveTo>
                    <a:pt x="2133346" y="0"/>
                  </a:moveTo>
                  <a:cubicBezTo>
                    <a:pt x="2156968" y="0"/>
                    <a:pt x="2176145" y="19304"/>
                    <a:pt x="2176145" y="42926"/>
                  </a:cubicBezTo>
                  <a:cubicBezTo>
                    <a:pt x="2176145" y="66548"/>
                    <a:pt x="2156968" y="85725"/>
                    <a:pt x="2133346" y="85725"/>
                  </a:cubicBezTo>
                  <a:cubicBezTo>
                    <a:pt x="2109724" y="85725"/>
                    <a:pt x="2090420" y="66548"/>
                    <a:pt x="2090420" y="42926"/>
                  </a:cubicBezTo>
                  <a:cubicBezTo>
                    <a:pt x="2090420" y="19304"/>
                    <a:pt x="2109597" y="0"/>
                    <a:pt x="2133346" y="0"/>
                  </a:cubicBezTo>
                  <a:close/>
                </a:path>
              </a:pathLst>
            </a:custGeom>
            <a:solidFill>
              <a:srgbClr val="333332"/>
            </a:solidFill>
          </p:spPr>
          <p:txBody>
            <a:bodyPr/>
            <a:lstStyle/>
            <a:p>
              <a:endParaRPr lang="en-US" dirty="0"/>
            </a:p>
          </p:txBody>
        </p:sp>
      </p:grpSp>
      <p:grpSp>
        <p:nvGrpSpPr>
          <p:cNvPr id="86" name="Group 51">
            <a:extLst>
              <a:ext uri="{FF2B5EF4-FFF2-40B4-BE49-F238E27FC236}">
                <a16:creationId xmlns:a16="http://schemas.microsoft.com/office/drawing/2014/main" id="{0EF5DED6-5C4B-34E3-6F53-4556BFC1FCEC}"/>
              </a:ext>
            </a:extLst>
          </p:cNvPr>
          <p:cNvGrpSpPr>
            <a:grpSpLocks noChangeAspect="1"/>
          </p:cNvGrpSpPr>
          <p:nvPr/>
        </p:nvGrpSpPr>
        <p:grpSpPr>
          <a:xfrm>
            <a:off x="2391765" y="6807069"/>
            <a:ext cx="2125475" cy="85725"/>
            <a:chOff x="0" y="0"/>
            <a:chExt cx="2125472" cy="85725"/>
          </a:xfrm>
        </p:grpSpPr>
        <p:sp>
          <p:nvSpPr>
            <p:cNvPr id="87" name="Freeform 52">
              <a:extLst>
                <a:ext uri="{FF2B5EF4-FFF2-40B4-BE49-F238E27FC236}">
                  <a16:creationId xmlns:a16="http://schemas.microsoft.com/office/drawing/2014/main" id="{A123EE4B-0B41-21BF-9E42-317B154F395D}"/>
                </a:ext>
              </a:extLst>
            </p:cNvPr>
            <p:cNvSpPr/>
            <p:nvPr/>
          </p:nvSpPr>
          <p:spPr>
            <a:xfrm>
              <a:off x="0" y="0"/>
              <a:ext cx="2125472" cy="85725"/>
            </a:xfrm>
            <a:custGeom>
              <a:avLst/>
              <a:gdLst/>
              <a:ahLst/>
              <a:cxnLst/>
              <a:rect l="l" t="t" r="r" b="b"/>
              <a:pathLst>
                <a:path w="2125472" h="85725">
                  <a:moveTo>
                    <a:pt x="0" y="28575"/>
                  </a:moveTo>
                  <a:lnTo>
                    <a:pt x="2082546" y="28575"/>
                  </a:lnTo>
                  <a:lnTo>
                    <a:pt x="2082546" y="57150"/>
                  </a:lnTo>
                  <a:lnTo>
                    <a:pt x="0" y="57150"/>
                  </a:lnTo>
                  <a:close/>
                  <a:moveTo>
                    <a:pt x="2082546" y="0"/>
                  </a:moveTo>
                  <a:cubicBezTo>
                    <a:pt x="2106295" y="0"/>
                    <a:pt x="2125472" y="19304"/>
                    <a:pt x="2125472" y="42926"/>
                  </a:cubicBezTo>
                  <a:cubicBezTo>
                    <a:pt x="2125472" y="66548"/>
                    <a:pt x="2106295" y="85725"/>
                    <a:pt x="2082546" y="85725"/>
                  </a:cubicBezTo>
                  <a:cubicBezTo>
                    <a:pt x="2058797" y="85725"/>
                    <a:pt x="2039747" y="66548"/>
                    <a:pt x="2039747" y="42926"/>
                  </a:cubicBezTo>
                  <a:cubicBezTo>
                    <a:pt x="2039747" y="19304"/>
                    <a:pt x="2058924" y="0"/>
                    <a:pt x="2082546" y="0"/>
                  </a:cubicBezTo>
                  <a:close/>
                </a:path>
              </a:pathLst>
            </a:custGeom>
            <a:solidFill>
              <a:srgbClr val="333332"/>
            </a:solidFill>
          </p:spPr>
          <p:txBody>
            <a:bodyPr/>
            <a:lstStyle/>
            <a:p>
              <a:endParaRPr lang="en-US"/>
            </a:p>
          </p:txBody>
        </p:sp>
      </p:grpSp>
      <p:grpSp>
        <p:nvGrpSpPr>
          <p:cNvPr id="88" name="Group 53">
            <a:extLst>
              <a:ext uri="{FF2B5EF4-FFF2-40B4-BE49-F238E27FC236}">
                <a16:creationId xmlns:a16="http://schemas.microsoft.com/office/drawing/2014/main" id="{8DEE959E-ECBE-F6A5-96D5-000DE6A80CFE}"/>
              </a:ext>
            </a:extLst>
          </p:cNvPr>
          <p:cNvGrpSpPr>
            <a:grpSpLocks noChangeAspect="1"/>
          </p:cNvGrpSpPr>
          <p:nvPr/>
        </p:nvGrpSpPr>
        <p:grpSpPr>
          <a:xfrm>
            <a:off x="2816961" y="5302881"/>
            <a:ext cx="1699260" cy="85725"/>
            <a:chOff x="0" y="0"/>
            <a:chExt cx="1699260" cy="85725"/>
          </a:xfrm>
        </p:grpSpPr>
        <p:sp>
          <p:nvSpPr>
            <p:cNvPr id="89" name="Freeform 54">
              <a:extLst>
                <a:ext uri="{FF2B5EF4-FFF2-40B4-BE49-F238E27FC236}">
                  <a16:creationId xmlns:a16="http://schemas.microsoft.com/office/drawing/2014/main" id="{F6E71A43-C328-9696-4164-42FEEDB0F049}"/>
                </a:ext>
              </a:extLst>
            </p:cNvPr>
            <p:cNvSpPr/>
            <p:nvPr/>
          </p:nvSpPr>
          <p:spPr>
            <a:xfrm>
              <a:off x="0" y="0"/>
              <a:ext cx="1699260" cy="85725"/>
            </a:xfrm>
            <a:custGeom>
              <a:avLst/>
              <a:gdLst/>
              <a:ahLst/>
              <a:cxnLst/>
              <a:rect l="l" t="t" r="r" b="b"/>
              <a:pathLst>
                <a:path w="1699260" h="85725">
                  <a:moveTo>
                    <a:pt x="0" y="28575"/>
                  </a:moveTo>
                  <a:lnTo>
                    <a:pt x="1656461" y="28575"/>
                  </a:lnTo>
                  <a:lnTo>
                    <a:pt x="1656461" y="57150"/>
                  </a:lnTo>
                  <a:lnTo>
                    <a:pt x="0" y="57150"/>
                  </a:lnTo>
                  <a:close/>
                  <a:moveTo>
                    <a:pt x="1656461" y="0"/>
                  </a:moveTo>
                  <a:cubicBezTo>
                    <a:pt x="1680083" y="0"/>
                    <a:pt x="1699260" y="19304"/>
                    <a:pt x="1699260" y="42926"/>
                  </a:cubicBezTo>
                  <a:cubicBezTo>
                    <a:pt x="1699260" y="66548"/>
                    <a:pt x="1680083" y="85725"/>
                    <a:pt x="1656461" y="85725"/>
                  </a:cubicBezTo>
                  <a:cubicBezTo>
                    <a:pt x="1632712" y="85725"/>
                    <a:pt x="1613535" y="66548"/>
                    <a:pt x="1613535" y="42926"/>
                  </a:cubicBezTo>
                  <a:cubicBezTo>
                    <a:pt x="1613535" y="19304"/>
                    <a:pt x="1632712" y="0"/>
                    <a:pt x="1656461" y="0"/>
                  </a:cubicBezTo>
                  <a:close/>
                </a:path>
              </a:pathLst>
            </a:custGeom>
            <a:solidFill>
              <a:srgbClr val="333332"/>
            </a:solidFill>
          </p:spPr>
          <p:txBody>
            <a:bodyPr/>
            <a:lstStyle/>
            <a:p>
              <a:endParaRPr lang="en-US"/>
            </a:p>
          </p:txBody>
        </p:sp>
      </p:grpSp>
      <p:sp>
        <p:nvSpPr>
          <p:cNvPr id="91" name="TextBox 90">
            <a:extLst>
              <a:ext uri="{FF2B5EF4-FFF2-40B4-BE49-F238E27FC236}">
                <a16:creationId xmlns:a16="http://schemas.microsoft.com/office/drawing/2014/main" id="{BA9C50AF-6D2E-2E5E-61A6-544254AAB665}"/>
              </a:ext>
            </a:extLst>
          </p:cNvPr>
          <p:cNvSpPr txBox="1"/>
          <p:nvPr/>
        </p:nvSpPr>
        <p:spPr>
          <a:xfrm>
            <a:off x="4192034" y="3383672"/>
            <a:ext cx="2570503" cy="1077218"/>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Progressive</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Vision</a:t>
            </a:r>
          </a:p>
        </p:txBody>
      </p:sp>
      <p:sp>
        <p:nvSpPr>
          <p:cNvPr id="92" name="TextBox 91">
            <a:extLst>
              <a:ext uri="{FF2B5EF4-FFF2-40B4-BE49-F238E27FC236}">
                <a16:creationId xmlns:a16="http://schemas.microsoft.com/office/drawing/2014/main" id="{9FA6354B-FFED-35C6-51E9-42E55BE75089}"/>
              </a:ext>
            </a:extLst>
          </p:cNvPr>
          <p:cNvSpPr txBox="1"/>
          <p:nvPr/>
        </p:nvSpPr>
        <p:spPr>
          <a:xfrm>
            <a:off x="4207862" y="4849997"/>
            <a:ext cx="2570503" cy="1077218"/>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Scale &amp;</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Capability</a:t>
            </a:r>
          </a:p>
        </p:txBody>
      </p:sp>
      <p:sp>
        <p:nvSpPr>
          <p:cNvPr id="93" name="TextBox 92">
            <a:extLst>
              <a:ext uri="{FF2B5EF4-FFF2-40B4-BE49-F238E27FC236}">
                <a16:creationId xmlns:a16="http://schemas.microsoft.com/office/drawing/2014/main" id="{0565FA35-1E31-2455-DEA8-D610BA68C2B5}"/>
              </a:ext>
            </a:extLst>
          </p:cNvPr>
          <p:cNvSpPr txBox="1"/>
          <p:nvPr/>
        </p:nvSpPr>
        <p:spPr>
          <a:xfrm>
            <a:off x="4207989" y="6364719"/>
            <a:ext cx="2570503" cy="1077218"/>
          </a:xfrm>
          <a:prstGeom prst="rect">
            <a:avLst/>
          </a:prstGeom>
          <a:noFill/>
        </p:spPr>
        <p:txBody>
          <a:bodyPr wrap="square" rtlCol="0">
            <a:sp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Partnership</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Culture</a:t>
            </a:r>
          </a:p>
        </p:txBody>
      </p:sp>
      <p:sp>
        <p:nvSpPr>
          <p:cNvPr id="94" name="TextBox 93">
            <a:extLst>
              <a:ext uri="{FF2B5EF4-FFF2-40B4-BE49-F238E27FC236}">
                <a16:creationId xmlns:a16="http://schemas.microsoft.com/office/drawing/2014/main" id="{4612E381-979E-E0CD-E32D-7B3974F61A9B}"/>
              </a:ext>
            </a:extLst>
          </p:cNvPr>
          <p:cNvSpPr txBox="1"/>
          <p:nvPr/>
        </p:nvSpPr>
        <p:spPr>
          <a:xfrm>
            <a:off x="7504512" y="3222698"/>
            <a:ext cx="7538866" cy="1323439"/>
          </a:xfrm>
          <a:prstGeom prst="rect">
            <a:avLst/>
          </a:prstGeom>
          <a:solidFill>
            <a:srgbClr val="0070C0"/>
          </a:solid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Our vision goes beyond execution, enabling constant progress as our long-term goal. We combine industry expertise, world-class technical excellence, and advisory service to plan and execute complete project.</a:t>
            </a:r>
          </a:p>
        </p:txBody>
      </p:sp>
      <p:sp>
        <p:nvSpPr>
          <p:cNvPr id="95" name="TextBox 94">
            <a:extLst>
              <a:ext uri="{FF2B5EF4-FFF2-40B4-BE49-F238E27FC236}">
                <a16:creationId xmlns:a16="http://schemas.microsoft.com/office/drawing/2014/main" id="{5C9461C6-9AA4-D1E5-1217-164DAEBAE3A7}"/>
              </a:ext>
            </a:extLst>
          </p:cNvPr>
          <p:cNvSpPr txBox="1"/>
          <p:nvPr/>
        </p:nvSpPr>
        <p:spPr>
          <a:xfrm>
            <a:off x="7504512" y="4837911"/>
            <a:ext cx="7538866" cy="1015663"/>
          </a:xfrm>
          <a:prstGeom prst="rect">
            <a:avLst/>
          </a:prstGeom>
          <a:solidFill>
            <a:srgbClr val="0070C0"/>
          </a:solid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Our delivery platform is the foundation that brings ides to life. We have resources, expertise, and innovation to deliver results efficiently, regardless of project scale or complexity.</a:t>
            </a:r>
          </a:p>
        </p:txBody>
      </p:sp>
      <p:sp>
        <p:nvSpPr>
          <p:cNvPr id="96" name="TextBox 95">
            <a:extLst>
              <a:ext uri="{FF2B5EF4-FFF2-40B4-BE49-F238E27FC236}">
                <a16:creationId xmlns:a16="http://schemas.microsoft.com/office/drawing/2014/main" id="{0CF08455-05C6-3A61-71DD-DAEA33DEAD3A}"/>
              </a:ext>
            </a:extLst>
          </p:cNvPr>
          <p:cNvSpPr txBox="1"/>
          <p:nvPr/>
        </p:nvSpPr>
        <p:spPr>
          <a:xfrm>
            <a:off x="7504512" y="6384962"/>
            <a:ext cx="7538866" cy="1015663"/>
          </a:xfrm>
          <a:prstGeom prst="rect">
            <a:avLst/>
          </a:prstGeom>
          <a:solidFill>
            <a:srgbClr val="0070C0"/>
          </a:solidFill>
        </p:spPr>
        <p:txBody>
          <a:bodyPr wrap="square" rtlCol="0">
            <a:spAutoFit/>
          </a:bodyPr>
          <a:lstStyle/>
          <a:p>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We don’t just work for you – we work with you, fully invested in your success. We own outcomes and maintain accountability, innovating rapidly to adapt to changing needs.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663" y="-22087"/>
            <a:ext cx="18536653" cy="1050156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sp>
        <p:nvSpPr>
          <p:cNvPr id="196" name="TextBox 27">
            <a:extLst>
              <a:ext uri="{FF2B5EF4-FFF2-40B4-BE49-F238E27FC236}">
                <a16:creationId xmlns:a16="http://schemas.microsoft.com/office/drawing/2014/main" id="{9FE8D604-8183-FB40-1BDC-0942F5268459}"/>
              </a:ext>
            </a:extLst>
          </p:cNvPr>
          <p:cNvSpPr txBox="1"/>
          <p:nvPr/>
        </p:nvSpPr>
        <p:spPr>
          <a:xfrm>
            <a:off x="349369" y="-6399"/>
            <a:ext cx="7086600" cy="940770"/>
          </a:xfrm>
          <a:prstGeom prst="rect">
            <a:avLst/>
          </a:prstGeom>
        </p:spPr>
        <p:txBody>
          <a:bodyPr wrap="square" lIns="0" tIns="0" rIns="0" bIns="0" rtlCol="0" anchor="t">
            <a:spAutoFit/>
          </a:bodyPr>
          <a:lstStyle/>
          <a:p>
            <a:pPr algn="l">
              <a:lnSpc>
                <a:spcPts val="8158"/>
              </a:lnSpc>
              <a:spcBef>
                <a:spcPct val="0"/>
              </a:spcBef>
            </a:pPr>
            <a:r>
              <a:rPr lang="en-US" sz="4800" dirty="0">
                <a:solidFill>
                  <a:srgbClr val="FFFFFF"/>
                </a:solidFill>
                <a:latin typeface="Montserrat" pitchFamily="2" charset="77"/>
                <a:ea typeface="Bicubik"/>
                <a:cs typeface="Bicubik"/>
                <a:sym typeface="Bicubik"/>
              </a:rPr>
              <a:t>What we do?</a:t>
            </a:r>
          </a:p>
        </p:txBody>
      </p:sp>
      <p:sp>
        <p:nvSpPr>
          <p:cNvPr id="197" name="Freeform 4">
            <a:extLst>
              <a:ext uri="{FF2B5EF4-FFF2-40B4-BE49-F238E27FC236}">
                <a16:creationId xmlns:a16="http://schemas.microsoft.com/office/drawing/2014/main" id="{17AC332B-2C90-8743-9CE5-CF32445C3E6C}"/>
              </a:ext>
            </a:extLst>
          </p:cNvPr>
          <p:cNvSpPr/>
          <p:nvPr/>
        </p:nvSpPr>
        <p:spPr>
          <a:xfrm>
            <a:off x="278727" y="2020431"/>
            <a:ext cx="17916023" cy="3733800"/>
          </a:xfrm>
          <a:custGeom>
            <a:avLst/>
            <a:gdLst/>
            <a:ahLst/>
            <a:cxnLst/>
            <a:rect l="l" t="t" r="r" b="b"/>
            <a:pathLst>
              <a:path w="10163680" h="1713100">
                <a:moveTo>
                  <a:pt x="0" y="0"/>
                </a:moveTo>
                <a:lnTo>
                  <a:pt x="10163680" y="0"/>
                </a:lnTo>
                <a:lnTo>
                  <a:pt x="10163680" y="1713100"/>
                </a:lnTo>
                <a:lnTo>
                  <a:pt x="0" y="1713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99" name="TextBox 198">
            <a:extLst>
              <a:ext uri="{FF2B5EF4-FFF2-40B4-BE49-F238E27FC236}">
                <a16:creationId xmlns:a16="http://schemas.microsoft.com/office/drawing/2014/main" id="{88845784-7DAD-E35E-9C3B-014FE7288F3E}"/>
              </a:ext>
            </a:extLst>
          </p:cNvPr>
          <p:cNvSpPr txBox="1"/>
          <p:nvPr/>
        </p:nvSpPr>
        <p:spPr>
          <a:xfrm>
            <a:off x="448340" y="5828655"/>
            <a:ext cx="3810001" cy="461665"/>
          </a:xfrm>
          <a:prstGeom prst="rect">
            <a:avLst/>
          </a:prstGeom>
          <a:noFill/>
        </p:spPr>
        <p:txBody>
          <a:bodyPr wrap="square" rtlCol="0">
            <a:spAutoFit/>
          </a:bodyPr>
          <a:lstStyle/>
          <a:p>
            <a:pPr algn="ct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Advisory Services</a:t>
            </a:r>
          </a:p>
        </p:txBody>
      </p:sp>
      <p:sp>
        <p:nvSpPr>
          <p:cNvPr id="201" name="TextBox 200">
            <a:extLst>
              <a:ext uri="{FF2B5EF4-FFF2-40B4-BE49-F238E27FC236}">
                <a16:creationId xmlns:a16="http://schemas.microsoft.com/office/drawing/2014/main" id="{68908067-3F62-55EA-27C3-8FF7CD88C09A}"/>
              </a:ext>
            </a:extLst>
          </p:cNvPr>
          <p:cNvSpPr txBox="1"/>
          <p:nvPr/>
        </p:nvSpPr>
        <p:spPr>
          <a:xfrm>
            <a:off x="9693941" y="5828654"/>
            <a:ext cx="3327400" cy="461665"/>
          </a:xfrm>
          <a:prstGeom prst="rect">
            <a:avLst/>
          </a:prstGeom>
          <a:noFill/>
        </p:spPr>
        <p:txBody>
          <a:bodyPr wrap="square" rtlCol="0">
            <a:spAutoFit/>
          </a:bodyPr>
          <a:lstStyle/>
          <a:p>
            <a:pPr algn="ct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Technology Consulting</a:t>
            </a:r>
          </a:p>
        </p:txBody>
      </p:sp>
      <p:sp>
        <p:nvSpPr>
          <p:cNvPr id="202" name="TextBox 201">
            <a:extLst>
              <a:ext uri="{FF2B5EF4-FFF2-40B4-BE49-F238E27FC236}">
                <a16:creationId xmlns:a16="http://schemas.microsoft.com/office/drawing/2014/main" id="{BC89DB27-17BD-9AD8-AC3E-C40073912C47}"/>
              </a:ext>
            </a:extLst>
          </p:cNvPr>
          <p:cNvSpPr txBox="1"/>
          <p:nvPr/>
        </p:nvSpPr>
        <p:spPr>
          <a:xfrm>
            <a:off x="14065414" y="5757869"/>
            <a:ext cx="4213726" cy="461665"/>
          </a:xfrm>
          <a:prstGeom prst="rect">
            <a:avLst/>
          </a:prstGeom>
          <a:noFill/>
        </p:spPr>
        <p:txBody>
          <a:bodyPr wrap="square" rtlCol="0">
            <a:spAutoFit/>
          </a:bodyPr>
          <a:lstStyle/>
          <a:p>
            <a:pPr algn="ct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Support</a:t>
            </a:r>
          </a:p>
        </p:txBody>
      </p:sp>
      <p:sp>
        <p:nvSpPr>
          <p:cNvPr id="204" name="TextBox 48">
            <a:extLst>
              <a:ext uri="{FF2B5EF4-FFF2-40B4-BE49-F238E27FC236}">
                <a16:creationId xmlns:a16="http://schemas.microsoft.com/office/drawing/2014/main" id="{3A572043-0C13-8211-1D86-492B946438FD}"/>
              </a:ext>
            </a:extLst>
          </p:cNvPr>
          <p:cNvSpPr txBox="1"/>
          <p:nvPr/>
        </p:nvSpPr>
        <p:spPr>
          <a:xfrm>
            <a:off x="5810655" y="4137598"/>
            <a:ext cx="1025785" cy="728615"/>
          </a:xfrm>
          <a:prstGeom prst="rect">
            <a:avLst/>
          </a:prstGeom>
        </p:spPr>
        <p:txBody>
          <a:bodyPr wrap="square" lIns="0" tIns="0" rIns="0" bIns="0" rtlCol="0" anchor="t">
            <a:spAutoFit/>
          </a:bodyPr>
          <a:lstStyle/>
          <a:p>
            <a:pPr algn="ctr">
              <a:lnSpc>
                <a:spcPts val="1441"/>
              </a:lnSpc>
            </a:pPr>
            <a:r>
              <a:rPr lang="en-US" sz="1200" spc="-7" dirty="0">
                <a:solidFill>
                  <a:srgbClr val="F2D383"/>
                </a:solidFill>
                <a:latin typeface="IBM Plex Sans"/>
                <a:ea typeface="IBM Plex Sans"/>
                <a:cs typeface="IBM Plex Sans"/>
                <a:sym typeface="IBM Plex Sans"/>
              </a:rPr>
              <a:t>01010101 01010101 01010101 010</a:t>
            </a:r>
          </a:p>
        </p:txBody>
      </p:sp>
      <p:sp>
        <p:nvSpPr>
          <p:cNvPr id="205" name="TextBox 204">
            <a:extLst>
              <a:ext uri="{FF2B5EF4-FFF2-40B4-BE49-F238E27FC236}">
                <a16:creationId xmlns:a16="http://schemas.microsoft.com/office/drawing/2014/main" id="{6B4BCF72-238F-2497-1FD4-42F0DC58051B}"/>
              </a:ext>
            </a:extLst>
          </p:cNvPr>
          <p:cNvSpPr txBox="1"/>
          <p:nvPr/>
        </p:nvSpPr>
        <p:spPr>
          <a:xfrm>
            <a:off x="598857" y="2811121"/>
            <a:ext cx="3293812" cy="830997"/>
          </a:xfrm>
          <a:prstGeom prst="rect">
            <a:avLst/>
          </a:prstGeom>
          <a:noFill/>
        </p:spPr>
        <p:txBody>
          <a:bodyPr wrap="square" rtlCol="0">
            <a:spAutoFit/>
          </a:bodyPr>
          <a:lstStyle/>
          <a:p>
            <a:pPr algn="ctr"/>
            <a:r>
              <a:rPr lang="en-US" sz="2400" dirty="0">
                <a:solidFill>
                  <a:schemeClr val="bg1"/>
                </a:solidFill>
                <a:latin typeface="Aptos" panose="020B0004020202020204" pitchFamily="34" charset="0"/>
              </a:rPr>
              <a:t>ADVISORY</a:t>
            </a:r>
          </a:p>
          <a:p>
            <a:pPr algn="ctr"/>
            <a:r>
              <a:rPr lang="en-US" sz="2400" dirty="0">
                <a:solidFill>
                  <a:schemeClr val="bg1"/>
                </a:solidFill>
                <a:latin typeface="Aptos" panose="020B0004020202020204" pitchFamily="34" charset="0"/>
              </a:rPr>
              <a:t>SERVICES</a:t>
            </a:r>
          </a:p>
        </p:txBody>
      </p:sp>
      <p:sp>
        <p:nvSpPr>
          <p:cNvPr id="206" name="TextBox 205">
            <a:extLst>
              <a:ext uri="{FF2B5EF4-FFF2-40B4-BE49-F238E27FC236}">
                <a16:creationId xmlns:a16="http://schemas.microsoft.com/office/drawing/2014/main" id="{47F3FE8D-CF7F-C1C4-8ADA-B658FB1113D3}"/>
              </a:ext>
            </a:extLst>
          </p:cNvPr>
          <p:cNvSpPr txBox="1"/>
          <p:nvPr/>
        </p:nvSpPr>
        <p:spPr>
          <a:xfrm>
            <a:off x="466061" y="6840291"/>
            <a:ext cx="3792280" cy="1200329"/>
          </a:xfrm>
          <a:prstGeom prst="rect">
            <a:avLst/>
          </a:prstGeom>
          <a:noFill/>
        </p:spPr>
        <p:txBody>
          <a:bodyPr wrap="square" rtlCol="0">
            <a:spAutoFit/>
          </a:bodyPr>
          <a:lstStyle/>
          <a:p>
            <a:pPr marL="342900" indent="-342900">
              <a:buFont typeface="Arial" panose="020B0604020202020204" pitchFamily="34" charset="0"/>
              <a:buChar char="•"/>
            </a:pPr>
            <a:r>
              <a:rPr lang="en-IN" dirty="0">
                <a:solidFill>
                  <a:schemeClr val="bg1"/>
                </a:solidFill>
                <a:effectLst/>
                <a:latin typeface="Lato" panose="020F0502020204030203" pitchFamily="34" charset="0"/>
                <a:ea typeface="Lato" panose="020F0502020204030203" pitchFamily="34" charset="0"/>
                <a:cs typeface="Lato" panose="020F0502020204030203" pitchFamily="34" charset="0"/>
              </a:rPr>
              <a:t>Focuses ON “WHAT”, “WHY” and “WHERE” to maximize the investment in choosing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a</a:t>
            </a:r>
            <a:r>
              <a:rPr lang="en-IN" dirty="0">
                <a:solidFill>
                  <a:schemeClr val="bg1"/>
                </a:solidFill>
                <a:effectLst/>
                <a:latin typeface="Lato" panose="020F0502020204030203" pitchFamily="34" charset="0"/>
                <a:ea typeface="Lato" panose="020F0502020204030203" pitchFamily="34" charset="0"/>
                <a:cs typeface="Lato" panose="020F0502020204030203" pitchFamily="34" charset="0"/>
              </a:rPr>
              <a:t>ppropriate technology</a:t>
            </a:r>
          </a:p>
        </p:txBody>
      </p:sp>
      <p:sp>
        <p:nvSpPr>
          <p:cNvPr id="208" name="TextBox 207">
            <a:extLst>
              <a:ext uri="{FF2B5EF4-FFF2-40B4-BE49-F238E27FC236}">
                <a16:creationId xmlns:a16="http://schemas.microsoft.com/office/drawing/2014/main" id="{DF6C06D2-3B76-5AE5-8C23-CB21D12DEFBB}"/>
              </a:ext>
            </a:extLst>
          </p:cNvPr>
          <p:cNvSpPr txBox="1"/>
          <p:nvPr/>
        </p:nvSpPr>
        <p:spPr>
          <a:xfrm>
            <a:off x="4957512" y="6759542"/>
            <a:ext cx="3963051"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Aptos" panose="020B0004020202020204" pitchFamily="34" charset="0"/>
              </a:rPr>
              <a:t>Focuses on bringing right talent and Gleafink product /accelerators together.</a:t>
            </a:r>
          </a:p>
          <a:p>
            <a:pPr marL="342900" indent="-342900">
              <a:buFont typeface="Arial" panose="020B0604020202020204" pitchFamily="34" charset="0"/>
              <a:buChar char="•"/>
            </a:pPr>
            <a:r>
              <a:rPr lang="en-US" dirty="0">
                <a:solidFill>
                  <a:schemeClr val="bg1"/>
                </a:solidFill>
                <a:latin typeface="Aptos" panose="020B0004020202020204" pitchFamily="34" charset="0"/>
              </a:rPr>
              <a:t>Propel your Growth with Gleafink</a:t>
            </a:r>
          </a:p>
        </p:txBody>
      </p:sp>
      <p:sp>
        <p:nvSpPr>
          <p:cNvPr id="209" name="TextBox 208">
            <a:extLst>
              <a:ext uri="{FF2B5EF4-FFF2-40B4-BE49-F238E27FC236}">
                <a16:creationId xmlns:a16="http://schemas.microsoft.com/office/drawing/2014/main" id="{0DF3736E-852F-8798-8CBC-CB3A8BFD1EA9}"/>
              </a:ext>
            </a:extLst>
          </p:cNvPr>
          <p:cNvSpPr txBox="1"/>
          <p:nvPr/>
        </p:nvSpPr>
        <p:spPr>
          <a:xfrm>
            <a:off x="9567466" y="2626454"/>
            <a:ext cx="3846117" cy="1200329"/>
          </a:xfrm>
          <a:prstGeom prst="rect">
            <a:avLst/>
          </a:prstGeom>
          <a:noFill/>
        </p:spPr>
        <p:txBody>
          <a:bodyPr wrap="square" rtlCol="0">
            <a:spAutoFit/>
          </a:bodyPr>
          <a:lstStyle/>
          <a:p>
            <a:pPr algn="ctr"/>
            <a:r>
              <a:rPr lang="en-US" sz="2400" dirty="0">
                <a:solidFill>
                  <a:schemeClr val="bg1"/>
                </a:solidFill>
                <a:latin typeface="Aptos" panose="020B0004020202020204" pitchFamily="34" charset="0"/>
              </a:rPr>
              <a:t>TECHNOLOGY CONSULTING DATA, AI &amp; ML</a:t>
            </a:r>
          </a:p>
        </p:txBody>
      </p:sp>
      <p:sp>
        <p:nvSpPr>
          <p:cNvPr id="210" name="TextBox 209">
            <a:extLst>
              <a:ext uri="{FF2B5EF4-FFF2-40B4-BE49-F238E27FC236}">
                <a16:creationId xmlns:a16="http://schemas.microsoft.com/office/drawing/2014/main" id="{9762D5C3-B51E-EC8C-81DF-7D5C50CB95C2}"/>
              </a:ext>
            </a:extLst>
          </p:cNvPr>
          <p:cNvSpPr txBox="1"/>
          <p:nvPr/>
        </p:nvSpPr>
        <p:spPr>
          <a:xfrm>
            <a:off x="9615994" y="6609458"/>
            <a:ext cx="3947605"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Aptos" panose="020B0004020202020204" pitchFamily="34" charset="0"/>
              </a:rPr>
              <a:t>Focuses on Data &amp; AI platform, infrastructure assessment. </a:t>
            </a:r>
          </a:p>
          <a:p>
            <a:pPr marL="342900" indent="-342900">
              <a:buFont typeface="Arial" panose="020B0604020202020204" pitchFamily="34" charset="0"/>
              <a:buChar char="•"/>
            </a:pPr>
            <a:r>
              <a:rPr lang="en-US" dirty="0">
                <a:solidFill>
                  <a:schemeClr val="bg1"/>
                </a:solidFill>
                <a:latin typeface="Aptos" panose="020B0004020202020204" pitchFamily="34" charset="0"/>
              </a:rPr>
              <a:t>Advanced Predicative &amp; Prescriptive analytics using  AI/ML, Generative AI</a:t>
            </a:r>
          </a:p>
        </p:txBody>
      </p:sp>
      <p:sp>
        <p:nvSpPr>
          <p:cNvPr id="211" name="TextBox 210">
            <a:extLst>
              <a:ext uri="{FF2B5EF4-FFF2-40B4-BE49-F238E27FC236}">
                <a16:creationId xmlns:a16="http://schemas.microsoft.com/office/drawing/2014/main" id="{7AF0A15D-554C-C951-F752-3AC06AFF42DF}"/>
              </a:ext>
            </a:extLst>
          </p:cNvPr>
          <p:cNvSpPr txBox="1"/>
          <p:nvPr/>
        </p:nvSpPr>
        <p:spPr>
          <a:xfrm>
            <a:off x="14585927" y="2918841"/>
            <a:ext cx="3293812" cy="461665"/>
          </a:xfrm>
          <a:prstGeom prst="rect">
            <a:avLst/>
          </a:prstGeom>
          <a:noFill/>
        </p:spPr>
        <p:txBody>
          <a:bodyPr wrap="square" rtlCol="0">
            <a:spAutoFit/>
          </a:bodyPr>
          <a:lstStyle/>
          <a:p>
            <a:pPr algn="ctr"/>
            <a:r>
              <a:rPr lang="en-US" sz="2400" dirty="0">
                <a:solidFill>
                  <a:schemeClr val="bg1"/>
                </a:solidFill>
                <a:latin typeface="Aptos" panose="020B0004020202020204" pitchFamily="34" charset="0"/>
              </a:rPr>
              <a:t>SUPPORT</a:t>
            </a:r>
          </a:p>
        </p:txBody>
      </p:sp>
      <p:sp>
        <p:nvSpPr>
          <p:cNvPr id="212" name="TextBox 211">
            <a:extLst>
              <a:ext uri="{FF2B5EF4-FFF2-40B4-BE49-F238E27FC236}">
                <a16:creationId xmlns:a16="http://schemas.microsoft.com/office/drawing/2014/main" id="{A530E4EA-4FAD-BFFF-C5E6-FCD09C20ED43}"/>
              </a:ext>
            </a:extLst>
          </p:cNvPr>
          <p:cNvSpPr txBox="1"/>
          <p:nvPr/>
        </p:nvSpPr>
        <p:spPr>
          <a:xfrm>
            <a:off x="5206745" y="2663516"/>
            <a:ext cx="3293812" cy="830997"/>
          </a:xfrm>
          <a:prstGeom prst="rect">
            <a:avLst/>
          </a:prstGeom>
          <a:noFill/>
        </p:spPr>
        <p:txBody>
          <a:bodyPr wrap="square" rtlCol="0">
            <a:spAutoFit/>
          </a:bodyPr>
          <a:lstStyle/>
          <a:p>
            <a:pPr algn="ctr"/>
            <a:r>
              <a:rPr lang="en-US" sz="2400" dirty="0">
                <a:solidFill>
                  <a:schemeClr val="bg1"/>
                </a:solidFill>
                <a:latin typeface="Aptos" panose="020B0004020202020204" pitchFamily="34" charset="0"/>
              </a:rPr>
              <a:t>PRODUCTS &amp; </a:t>
            </a:r>
          </a:p>
          <a:p>
            <a:pPr algn="ctr"/>
            <a:r>
              <a:rPr lang="en-US" sz="2400" dirty="0">
                <a:solidFill>
                  <a:schemeClr val="bg1"/>
                </a:solidFill>
                <a:latin typeface="Aptos" panose="020B0004020202020204" pitchFamily="34" charset="0"/>
              </a:rPr>
              <a:t>ACCELERATORS</a:t>
            </a:r>
          </a:p>
        </p:txBody>
      </p:sp>
      <p:sp>
        <p:nvSpPr>
          <p:cNvPr id="213" name="TextBox 212">
            <a:extLst>
              <a:ext uri="{FF2B5EF4-FFF2-40B4-BE49-F238E27FC236}">
                <a16:creationId xmlns:a16="http://schemas.microsoft.com/office/drawing/2014/main" id="{C866FC06-F11E-4163-AE0C-909C77359E37}"/>
              </a:ext>
            </a:extLst>
          </p:cNvPr>
          <p:cNvSpPr txBox="1"/>
          <p:nvPr/>
        </p:nvSpPr>
        <p:spPr>
          <a:xfrm>
            <a:off x="4839867" y="5840372"/>
            <a:ext cx="3810001" cy="461665"/>
          </a:xfrm>
          <a:prstGeom prst="rect">
            <a:avLst/>
          </a:prstGeom>
          <a:noFill/>
        </p:spPr>
        <p:txBody>
          <a:bodyPr wrap="square" rtlCol="0">
            <a:spAutoFit/>
          </a:bodyPr>
          <a:lstStyle/>
          <a:p>
            <a:pPr algn="ct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Products &amp; Accelerators</a:t>
            </a:r>
          </a:p>
        </p:txBody>
      </p:sp>
      <p:sp>
        <p:nvSpPr>
          <p:cNvPr id="214" name="TextBox 213">
            <a:extLst>
              <a:ext uri="{FF2B5EF4-FFF2-40B4-BE49-F238E27FC236}">
                <a16:creationId xmlns:a16="http://schemas.microsoft.com/office/drawing/2014/main" id="{D10AC3AB-7BE1-52F6-7326-36DD7758C02E}"/>
              </a:ext>
            </a:extLst>
          </p:cNvPr>
          <p:cNvSpPr txBox="1"/>
          <p:nvPr/>
        </p:nvSpPr>
        <p:spPr>
          <a:xfrm>
            <a:off x="14259030" y="6485639"/>
            <a:ext cx="3947605"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Aptos" panose="020B0004020202020204" pitchFamily="34" charset="0"/>
              </a:rPr>
              <a:t>Focuses on Providing BAU support for Data &amp; AI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BA9DAA9D-B2CD-C050-3F5F-6AF0C3C19970}"/>
              </a:ext>
            </a:extLst>
          </p:cNvPr>
          <p:cNvSpPr/>
          <p:nvPr/>
        </p:nvSpPr>
        <p:spPr>
          <a:xfrm>
            <a:off x="-37982" y="-103492"/>
            <a:ext cx="18478382" cy="104939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703" b="-1703"/>
            </a:stretch>
          </a:blipFill>
        </p:spPr>
        <p:txBody>
          <a:bodyPr/>
          <a:lstStyle/>
          <a:p>
            <a:endParaRPr lang="en-US"/>
          </a:p>
        </p:txBody>
      </p:sp>
      <p:grpSp>
        <p:nvGrpSpPr>
          <p:cNvPr id="14" name="Group 13">
            <a:extLst>
              <a:ext uri="{FF2B5EF4-FFF2-40B4-BE49-F238E27FC236}">
                <a16:creationId xmlns:a16="http://schemas.microsoft.com/office/drawing/2014/main" id="{EEC18DE8-A788-17AE-528C-A4A7298F4F6E}"/>
              </a:ext>
            </a:extLst>
          </p:cNvPr>
          <p:cNvGrpSpPr/>
          <p:nvPr/>
        </p:nvGrpSpPr>
        <p:grpSpPr>
          <a:xfrm>
            <a:off x="3509530" y="307323"/>
            <a:ext cx="3554087" cy="3541100"/>
            <a:chOff x="2339687" y="52481"/>
            <a:chExt cx="2369391" cy="2360733"/>
          </a:xfrm>
        </p:grpSpPr>
        <p:grpSp>
          <p:nvGrpSpPr>
            <p:cNvPr id="57" name="Group 56">
              <a:extLst>
                <a:ext uri="{FF2B5EF4-FFF2-40B4-BE49-F238E27FC236}">
                  <a16:creationId xmlns:a16="http://schemas.microsoft.com/office/drawing/2014/main" id="{A6ED080D-0E25-C191-0854-BC496356D19E}"/>
                </a:ext>
              </a:extLst>
            </p:cNvPr>
            <p:cNvGrpSpPr/>
            <p:nvPr/>
          </p:nvGrpSpPr>
          <p:grpSpPr>
            <a:xfrm>
              <a:off x="2339687" y="52481"/>
              <a:ext cx="2369391" cy="2360733"/>
              <a:chOff x="2339687" y="52481"/>
              <a:chExt cx="2369391" cy="2360733"/>
            </a:xfrm>
          </p:grpSpPr>
          <p:sp>
            <p:nvSpPr>
              <p:cNvPr id="51" name="Rounded Rectangle 50">
                <a:extLst>
                  <a:ext uri="{FF2B5EF4-FFF2-40B4-BE49-F238E27FC236}">
                    <a16:creationId xmlns:a16="http://schemas.microsoft.com/office/drawing/2014/main" id="{6C044977-DA0E-B5AB-8DC8-F9A2737FCBD9}"/>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6" name="Rounded Rectangle 55">
                <a:extLst>
                  <a:ext uri="{FF2B5EF4-FFF2-40B4-BE49-F238E27FC236}">
                    <a16:creationId xmlns:a16="http://schemas.microsoft.com/office/drawing/2014/main" id="{95BD7F5D-BBD5-64C1-9EA8-79874FE86E6A}"/>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5" name="Freeform 54">
                <a:extLst>
                  <a:ext uri="{FF2B5EF4-FFF2-40B4-BE49-F238E27FC236}">
                    <a16:creationId xmlns:a16="http://schemas.microsoft.com/office/drawing/2014/main" id="{C13BD283-6AFD-692D-4B8F-6BD0D8D3AA26}"/>
                  </a:ext>
                </a:extLst>
              </p:cNvPr>
              <p:cNvSpPr/>
              <p:nvPr/>
            </p:nvSpPr>
            <p:spPr>
              <a:xfrm>
                <a:off x="2339687" y="5248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07" name="TextBox 106">
              <a:extLst>
                <a:ext uri="{FF2B5EF4-FFF2-40B4-BE49-F238E27FC236}">
                  <a16:creationId xmlns:a16="http://schemas.microsoft.com/office/drawing/2014/main" id="{9BC922DE-1CF2-E1CF-FA26-DC57A1311758}"/>
                </a:ext>
              </a:extLst>
            </p:cNvPr>
            <p:cNvSpPr txBox="1"/>
            <p:nvPr/>
          </p:nvSpPr>
          <p:spPr>
            <a:xfrm>
              <a:off x="2434430" y="269371"/>
              <a:ext cx="1558637" cy="615553"/>
            </a:xfrm>
            <a:prstGeom prst="rect">
              <a:avLst/>
            </a:prstGeom>
            <a:noFill/>
          </p:spPr>
          <p:txBody>
            <a:bodyPr wrap="square" rtlCol="0">
              <a:spAutoFit/>
            </a:bodyPr>
            <a:lstStyle/>
            <a:p>
              <a:r>
                <a:rPr lang="en-US" sz="5400" b="1" dirty="0">
                  <a:solidFill>
                    <a:schemeClr val="bg1"/>
                  </a:solidFill>
                  <a:latin typeface="+mj-lt"/>
                </a:rPr>
                <a:t>01</a:t>
              </a:r>
            </a:p>
          </p:txBody>
        </p:sp>
        <p:sp>
          <p:nvSpPr>
            <p:cNvPr id="111" name="Subtitle 2">
              <a:extLst>
                <a:ext uri="{FF2B5EF4-FFF2-40B4-BE49-F238E27FC236}">
                  <a16:creationId xmlns:a16="http://schemas.microsoft.com/office/drawing/2014/main" id="{FD59A47A-6577-BE74-7C64-A93876700706}"/>
                </a:ext>
              </a:extLst>
            </p:cNvPr>
            <p:cNvSpPr txBox="1">
              <a:spLocks/>
            </p:cNvSpPr>
            <p:nvPr/>
          </p:nvSpPr>
          <p:spPr>
            <a:xfrm>
              <a:off x="2509275" y="1088942"/>
              <a:ext cx="1843593" cy="707886"/>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002060"/>
                  </a:solidFill>
                  <a:latin typeface="Montserrat" pitchFamily="2" charset="77"/>
                  <a:ea typeface="Lato Light" panose="020F0502020204030203" pitchFamily="34" charset="0"/>
                  <a:cs typeface="Mukta ExtraLight" panose="020B0000000000000000" pitchFamily="34" charset="77"/>
                </a:rPr>
                <a:t>METAINSIGHTS</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grpSp>
        <p:nvGrpSpPr>
          <p:cNvPr id="13" name="Group 12">
            <a:extLst>
              <a:ext uri="{FF2B5EF4-FFF2-40B4-BE49-F238E27FC236}">
                <a16:creationId xmlns:a16="http://schemas.microsoft.com/office/drawing/2014/main" id="{CEC5D5A6-783A-47C6-5DD5-1362878FA680}"/>
              </a:ext>
            </a:extLst>
          </p:cNvPr>
          <p:cNvGrpSpPr/>
          <p:nvPr/>
        </p:nvGrpSpPr>
        <p:grpSpPr>
          <a:xfrm>
            <a:off x="3501450" y="6275514"/>
            <a:ext cx="3575154" cy="3553104"/>
            <a:chOff x="2334300" y="4183676"/>
            <a:chExt cx="2383436" cy="2368736"/>
          </a:xfrm>
        </p:grpSpPr>
        <p:grpSp>
          <p:nvGrpSpPr>
            <p:cNvPr id="62" name="Group 61">
              <a:extLst>
                <a:ext uri="{FF2B5EF4-FFF2-40B4-BE49-F238E27FC236}">
                  <a16:creationId xmlns:a16="http://schemas.microsoft.com/office/drawing/2014/main" id="{EAF034CF-78E4-64AF-2F1C-29E1672105CA}"/>
                </a:ext>
              </a:extLst>
            </p:cNvPr>
            <p:cNvGrpSpPr/>
            <p:nvPr/>
          </p:nvGrpSpPr>
          <p:grpSpPr>
            <a:xfrm>
              <a:off x="2334300" y="4183676"/>
              <a:ext cx="2383436" cy="2368736"/>
              <a:chOff x="2325642" y="52481"/>
              <a:chExt cx="2383436" cy="2368736"/>
            </a:xfrm>
          </p:grpSpPr>
          <p:sp>
            <p:nvSpPr>
              <p:cNvPr id="63" name="Rounded Rectangle 62">
                <a:extLst>
                  <a:ext uri="{FF2B5EF4-FFF2-40B4-BE49-F238E27FC236}">
                    <a16:creationId xmlns:a16="http://schemas.microsoft.com/office/drawing/2014/main" id="{C6083D75-1AC0-FFE6-40E5-36555DA26997}"/>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4" name="Rounded Rectangle 63">
                <a:extLst>
                  <a:ext uri="{FF2B5EF4-FFF2-40B4-BE49-F238E27FC236}">
                    <a16:creationId xmlns:a16="http://schemas.microsoft.com/office/drawing/2014/main" id="{5EB64A7B-F916-EF05-8D72-4850326D8416}"/>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Freeform 64">
                <a:extLst>
                  <a:ext uri="{FF2B5EF4-FFF2-40B4-BE49-F238E27FC236}">
                    <a16:creationId xmlns:a16="http://schemas.microsoft.com/office/drawing/2014/main" id="{5558419C-928F-460B-B22B-6E23A2047A6C}"/>
                  </a:ext>
                </a:extLst>
              </p:cNvPr>
              <p:cNvSpPr/>
              <p:nvPr/>
            </p:nvSpPr>
            <p:spPr>
              <a:xfrm rot="16200000">
                <a:off x="2404505" y="1419969"/>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09" name="TextBox 108">
              <a:extLst>
                <a:ext uri="{FF2B5EF4-FFF2-40B4-BE49-F238E27FC236}">
                  <a16:creationId xmlns:a16="http://schemas.microsoft.com/office/drawing/2014/main" id="{DCD9653E-3BFC-AB1B-DAB4-315D8AD3A435}"/>
                </a:ext>
              </a:extLst>
            </p:cNvPr>
            <p:cNvSpPr txBox="1"/>
            <p:nvPr/>
          </p:nvSpPr>
          <p:spPr>
            <a:xfrm>
              <a:off x="2536176" y="5824964"/>
              <a:ext cx="1558637" cy="615553"/>
            </a:xfrm>
            <a:prstGeom prst="rect">
              <a:avLst/>
            </a:prstGeom>
            <a:noFill/>
          </p:spPr>
          <p:txBody>
            <a:bodyPr wrap="square" rtlCol="0">
              <a:spAutoFit/>
            </a:bodyPr>
            <a:lstStyle/>
            <a:p>
              <a:r>
                <a:rPr lang="en-US" sz="5400" b="1" dirty="0">
                  <a:solidFill>
                    <a:schemeClr val="bg1"/>
                  </a:solidFill>
                  <a:latin typeface="+mj-lt"/>
                </a:rPr>
                <a:t>03</a:t>
              </a:r>
            </a:p>
          </p:txBody>
        </p:sp>
        <p:sp>
          <p:nvSpPr>
            <p:cNvPr id="113" name="Subtitle 2">
              <a:extLst>
                <a:ext uri="{FF2B5EF4-FFF2-40B4-BE49-F238E27FC236}">
                  <a16:creationId xmlns:a16="http://schemas.microsoft.com/office/drawing/2014/main" id="{7FB79EFD-EC6E-46DA-0E7F-875E6F973633}"/>
                </a:ext>
              </a:extLst>
            </p:cNvPr>
            <p:cNvSpPr txBox="1">
              <a:spLocks/>
            </p:cNvSpPr>
            <p:nvPr/>
          </p:nvSpPr>
          <p:spPr>
            <a:xfrm>
              <a:off x="2403683" y="5291473"/>
              <a:ext cx="1843593"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FFC000"/>
                  </a:solidFill>
                  <a:latin typeface="Montserrat" pitchFamily="2" charset="77"/>
                  <a:ea typeface="Lato Light" panose="020F0502020204030203" pitchFamily="34" charset="0"/>
                  <a:cs typeface="Mukta ExtraLight" panose="020B0000000000000000" pitchFamily="34" charset="77"/>
                </a:rPr>
                <a:t>INTROSIGHT</a:t>
              </a:r>
            </a:p>
          </p:txBody>
        </p:sp>
      </p:grpSp>
      <p:grpSp>
        <p:nvGrpSpPr>
          <p:cNvPr id="12" name="Group 11">
            <a:extLst>
              <a:ext uri="{FF2B5EF4-FFF2-40B4-BE49-F238E27FC236}">
                <a16:creationId xmlns:a16="http://schemas.microsoft.com/office/drawing/2014/main" id="{D440A956-8718-1006-6F9A-CA30BBBAA58B}"/>
              </a:ext>
            </a:extLst>
          </p:cNvPr>
          <p:cNvGrpSpPr/>
          <p:nvPr/>
        </p:nvGrpSpPr>
        <p:grpSpPr>
          <a:xfrm>
            <a:off x="11404922" y="6504114"/>
            <a:ext cx="4745295" cy="3549897"/>
            <a:chOff x="7603281" y="4336076"/>
            <a:chExt cx="3163530" cy="2366598"/>
          </a:xfrm>
        </p:grpSpPr>
        <p:grpSp>
          <p:nvGrpSpPr>
            <p:cNvPr id="66" name="Group 65">
              <a:extLst>
                <a:ext uri="{FF2B5EF4-FFF2-40B4-BE49-F238E27FC236}">
                  <a16:creationId xmlns:a16="http://schemas.microsoft.com/office/drawing/2014/main" id="{E5520F8E-24CD-3E27-1891-CEE120FD6904}"/>
                </a:ext>
              </a:extLst>
            </p:cNvPr>
            <p:cNvGrpSpPr/>
            <p:nvPr/>
          </p:nvGrpSpPr>
          <p:grpSpPr>
            <a:xfrm>
              <a:off x="7603281" y="4336076"/>
              <a:ext cx="2360733" cy="2366598"/>
              <a:chOff x="2348345" y="52481"/>
              <a:chExt cx="2360733" cy="2366598"/>
            </a:xfrm>
          </p:grpSpPr>
          <p:sp>
            <p:nvSpPr>
              <p:cNvPr id="67" name="Rounded Rectangle 66">
                <a:extLst>
                  <a:ext uri="{FF2B5EF4-FFF2-40B4-BE49-F238E27FC236}">
                    <a16:creationId xmlns:a16="http://schemas.microsoft.com/office/drawing/2014/main" id="{65AB5F36-129F-DB1C-C300-DCA033972B62}"/>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8" name="Rounded Rectangle 67">
                <a:extLst>
                  <a:ext uri="{FF2B5EF4-FFF2-40B4-BE49-F238E27FC236}">
                    <a16:creationId xmlns:a16="http://schemas.microsoft.com/office/drawing/2014/main" id="{AF016090-9CA1-4E0A-6AB1-1882A3D7D1D3}"/>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9" name="Freeform 68">
                <a:extLst>
                  <a:ext uri="{FF2B5EF4-FFF2-40B4-BE49-F238E27FC236}">
                    <a16:creationId xmlns:a16="http://schemas.microsoft.com/office/drawing/2014/main" id="{F0491FD0-69FB-50F6-40EB-82F93959B5B7}"/>
                  </a:ext>
                </a:extLst>
              </p:cNvPr>
              <p:cNvSpPr/>
              <p:nvPr/>
            </p:nvSpPr>
            <p:spPr>
              <a:xfrm rot="10800000">
                <a:off x="3784298" y="1338967"/>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10" name="TextBox 109">
              <a:extLst>
                <a:ext uri="{FF2B5EF4-FFF2-40B4-BE49-F238E27FC236}">
                  <a16:creationId xmlns:a16="http://schemas.microsoft.com/office/drawing/2014/main" id="{F67C35F3-05DE-AED6-B7F6-28C09EEE3DE9}"/>
                </a:ext>
              </a:extLst>
            </p:cNvPr>
            <p:cNvSpPr txBox="1"/>
            <p:nvPr/>
          </p:nvSpPr>
          <p:spPr>
            <a:xfrm>
              <a:off x="9208174" y="5913672"/>
              <a:ext cx="1558637" cy="615553"/>
            </a:xfrm>
            <a:prstGeom prst="rect">
              <a:avLst/>
            </a:prstGeom>
            <a:noFill/>
          </p:spPr>
          <p:txBody>
            <a:bodyPr wrap="square" rtlCol="0">
              <a:spAutoFit/>
            </a:bodyPr>
            <a:lstStyle/>
            <a:p>
              <a:r>
                <a:rPr lang="en-US" sz="5400" b="1" dirty="0">
                  <a:solidFill>
                    <a:schemeClr val="bg1"/>
                  </a:solidFill>
                  <a:latin typeface="+mj-lt"/>
                </a:rPr>
                <a:t>04</a:t>
              </a:r>
            </a:p>
          </p:txBody>
        </p:sp>
        <p:sp>
          <p:nvSpPr>
            <p:cNvPr id="114" name="Subtitle 2">
              <a:extLst>
                <a:ext uri="{FF2B5EF4-FFF2-40B4-BE49-F238E27FC236}">
                  <a16:creationId xmlns:a16="http://schemas.microsoft.com/office/drawing/2014/main" id="{12638BA6-05CA-0B3D-5BEF-2E75786D3FEF}"/>
                </a:ext>
              </a:extLst>
            </p:cNvPr>
            <p:cNvSpPr txBox="1">
              <a:spLocks/>
            </p:cNvSpPr>
            <p:nvPr/>
          </p:nvSpPr>
          <p:spPr>
            <a:xfrm>
              <a:off x="7837414" y="5328518"/>
              <a:ext cx="1818409"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TALK TO DATA</a:t>
              </a:r>
            </a:p>
          </p:txBody>
        </p:sp>
      </p:grpSp>
      <p:grpSp>
        <p:nvGrpSpPr>
          <p:cNvPr id="11" name="Group 10">
            <a:extLst>
              <a:ext uri="{FF2B5EF4-FFF2-40B4-BE49-F238E27FC236}">
                <a16:creationId xmlns:a16="http://schemas.microsoft.com/office/drawing/2014/main" id="{582CBE85-B60F-6712-F302-6414144A5489}"/>
              </a:ext>
            </a:extLst>
          </p:cNvPr>
          <p:cNvGrpSpPr/>
          <p:nvPr/>
        </p:nvGrpSpPr>
        <p:grpSpPr>
          <a:xfrm>
            <a:off x="11391935" y="304504"/>
            <a:ext cx="4605665" cy="3543918"/>
            <a:chOff x="7594622" y="203002"/>
            <a:chExt cx="3070443" cy="2362612"/>
          </a:xfrm>
        </p:grpSpPr>
        <p:grpSp>
          <p:nvGrpSpPr>
            <p:cNvPr id="58" name="Group 57">
              <a:extLst>
                <a:ext uri="{FF2B5EF4-FFF2-40B4-BE49-F238E27FC236}">
                  <a16:creationId xmlns:a16="http://schemas.microsoft.com/office/drawing/2014/main" id="{53FDA933-5B8C-FB03-4421-A7A5A8AFA81E}"/>
                </a:ext>
              </a:extLst>
            </p:cNvPr>
            <p:cNvGrpSpPr/>
            <p:nvPr/>
          </p:nvGrpSpPr>
          <p:grpSpPr>
            <a:xfrm>
              <a:off x="7594622" y="203002"/>
              <a:ext cx="2378977" cy="2362612"/>
              <a:chOff x="2348344" y="50602"/>
              <a:chExt cx="2378977" cy="2362612"/>
            </a:xfrm>
          </p:grpSpPr>
          <p:sp>
            <p:nvSpPr>
              <p:cNvPr id="59" name="Rounded Rectangle 58">
                <a:extLst>
                  <a:ext uri="{FF2B5EF4-FFF2-40B4-BE49-F238E27FC236}">
                    <a16:creationId xmlns:a16="http://schemas.microsoft.com/office/drawing/2014/main" id="{3B047BC5-79BF-D5C4-3897-B1692A0ABC5D}"/>
                  </a:ext>
                </a:extLst>
              </p:cNvPr>
              <p:cNvSpPr/>
              <p:nvPr/>
            </p:nvSpPr>
            <p:spPr>
              <a:xfrm>
                <a:off x="2348344"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Rounded Rectangle 59">
                <a:extLst>
                  <a:ext uri="{FF2B5EF4-FFF2-40B4-BE49-F238E27FC236}">
                    <a16:creationId xmlns:a16="http://schemas.microsoft.com/office/drawing/2014/main" id="{1C9DE28D-8E44-0735-0FBB-B623B42B8DC9}"/>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Freeform 60">
                <a:extLst>
                  <a:ext uri="{FF2B5EF4-FFF2-40B4-BE49-F238E27FC236}">
                    <a16:creationId xmlns:a16="http://schemas.microsoft.com/office/drawing/2014/main" id="{072E4F3D-C137-CACC-C86C-451F322CBBDC}"/>
                  </a:ext>
                </a:extLst>
              </p:cNvPr>
              <p:cNvSpPr/>
              <p:nvPr/>
            </p:nvSpPr>
            <p:spPr>
              <a:xfrm rot="5400000">
                <a:off x="3726072" y="-2826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08" name="TextBox 107">
              <a:extLst>
                <a:ext uri="{FF2B5EF4-FFF2-40B4-BE49-F238E27FC236}">
                  <a16:creationId xmlns:a16="http://schemas.microsoft.com/office/drawing/2014/main" id="{B41F6BF8-AC3A-2503-D082-DE2A9AFB992F}"/>
                </a:ext>
              </a:extLst>
            </p:cNvPr>
            <p:cNvSpPr txBox="1"/>
            <p:nvPr/>
          </p:nvSpPr>
          <p:spPr>
            <a:xfrm>
              <a:off x="9106428" y="358079"/>
              <a:ext cx="1558637" cy="615553"/>
            </a:xfrm>
            <a:prstGeom prst="rect">
              <a:avLst/>
            </a:prstGeom>
            <a:noFill/>
          </p:spPr>
          <p:txBody>
            <a:bodyPr wrap="square" rtlCol="0">
              <a:spAutoFit/>
            </a:bodyPr>
            <a:lstStyle/>
            <a:p>
              <a:r>
                <a:rPr lang="en-US" sz="5400" b="1">
                  <a:solidFill>
                    <a:schemeClr val="bg1"/>
                  </a:solidFill>
                  <a:latin typeface="+mj-lt"/>
                </a:rPr>
                <a:t>02</a:t>
              </a:r>
            </a:p>
          </p:txBody>
        </p:sp>
      </p:grpSp>
      <p:sp>
        <p:nvSpPr>
          <p:cNvPr id="39" name="Freeform 38">
            <a:extLst>
              <a:ext uri="{FF2B5EF4-FFF2-40B4-BE49-F238E27FC236}">
                <a16:creationId xmlns:a16="http://schemas.microsoft.com/office/drawing/2014/main" id="{084B5922-5B3A-8F80-9C91-38CF6C238B77}"/>
              </a:ext>
            </a:extLst>
          </p:cNvPr>
          <p:cNvSpPr/>
          <p:nvPr/>
        </p:nvSpPr>
        <p:spPr>
          <a:xfrm rot="5400000">
            <a:off x="9626651" y="1622302"/>
            <a:ext cx="3363016" cy="3206099"/>
          </a:xfrm>
          <a:custGeom>
            <a:avLst/>
            <a:gdLst>
              <a:gd name="connsiteX0" fmla="*/ 0 w 2025698"/>
              <a:gd name="connsiteY0" fmla="*/ 2025700 h 2025700"/>
              <a:gd name="connsiteX1" fmla="*/ 17698 w 2025698"/>
              <a:gd name="connsiteY1" fmla="*/ 1909745 h 2025700"/>
              <a:gd name="connsiteX2" fmla="*/ 1909746 w 2025698"/>
              <a:gd name="connsiteY2" fmla="*/ 17697 h 2025700"/>
              <a:gd name="connsiteX3" fmla="*/ 2025698 w 2025698"/>
              <a:gd name="connsiteY3" fmla="*/ 0 h 2025700"/>
              <a:gd name="connsiteX4" fmla="*/ 2025698 w 2025698"/>
              <a:gd name="connsiteY4" fmla="*/ 821468 h 2025700"/>
              <a:gd name="connsiteX5" fmla="*/ 1917038 w 2025698"/>
              <a:gd name="connsiteY5" fmla="*/ 849407 h 2025700"/>
              <a:gd name="connsiteX6" fmla="*/ 849407 w 2025698"/>
              <a:gd name="connsiteY6" fmla="*/ 1917038 h 2025700"/>
              <a:gd name="connsiteX7" fmla="*/ 821467 w 2025698"/>
              <a:gd name="connsiteY7" fmla="*/ 2025700 h 2025700"/>
              <a:gd name="connsiteX8" fmla="*/ 0 w 2025698"/>
              <a:gd name="connsiteY8" fmla="*/ 2025700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8" h="2025700">
                <a:moveTo>
                  <a:pt x="0" y="2025700"/>
                </a:moveTo>
                <a:lnTo>
                  <a:pt x="17698" y="1909745"/>
                </a:lnTo>
                <a:cubicBezTo>
                  <a:pt x="212034" y="960047"/>
                  <a:pt x="960047" y="212034"/>
                  <a:pt x="1909746" y="17697"/>
                </a:cubicBezTo>
                <a:lnTo>
                  <a:pt x="2025698" y="0"/>
                </a:lnTo>
                <a:lnTo>
                  <a:pt x="2025698" y="821468"/>
                </a:lnTo>
                <a:lnTo>
                  <a:pt x="1917038" y="849407"/>
                </a:lnTo>
                <a:cubicBezTo>
                  <a:pt x="1408719" y="1007510"/>
                  <a:pt x="1007510" y="1408720"/>
                  <a:pt x="849407" y="1917038"/>
                </a:cubicBezTo>
                <a:lnTo>
                  <a:pt x="821467" y="2025700"/>
                </a:lnTo>
                <a:lnTo>
                  <a:pt x="0" y="20257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8" name="Freeform 37">
            <a:extLst>
              <a:ext uri="{FF2B5EF4-FFF2-40B4-BE49-F238E27FC236}">
                <a16:creationId xmlns:a16="http://schemas.microsoft.com/office/drawing/2014/main" id="{728583A0-6236-A590-6C39-83F73968A273}"/>
              </a:ext>
            </a:extLst>
          </p:cNvPr>
          <p:cNvSpPr/>
          <p:nvPr/>
        </p:nvSpPr>
        <p:spPr>
          <a:xfrm rot="5400000">
            <a:off x="5544347" y="1543847"/>
            <a:ext cx="3038546" cy="3038544"/>
          </a:xfrm>
          <a:custGeom>
            <a:avLst/>
            <a:gdLst>
              <a:gd name="connsiteX0" fmla="*/ 0 w 2025697"/>
              <a:gd name="connsiteY0" fmla="*/ 0 h 2025696"/>
              <a:gd name="connsiteX1" fmla="*/ 821466 w 2025697"/>
              <a:gd name="connsiteY1" fmla="*/ 0 h 2025696"/>
              <a:gd name="connsiteX2" fmla="*/ 849406 w 2025697"/>
              <a:gd name="connsiteY2" fmla="*/ 108661 h 2025696"/>
              <a:gd name="connsiteX3" fmla="*/ 1917037 w 2025697"/>
              <a:gd name="connsiteY3" fmla="*/ 1176292 h 2025696"/>
              <a:gd name="connsiteX4" fmla="*/ 2025697 w 2025697"/>
              <a:gd name="connsiteY4" fmla="*/ 1204231 h 2025696"/>
              <a:gd name="connsiteX5" fmla="*/ 2025696 w 2025697"/>
              <a:gd name="connsiteY5" fmla="*/ 2025696 h 2025696"/>
              <a:gd name="connsiteX6" fmla="*/ 1909744 w 2025697"/>
              <a:gd name="connsiteY6" fmla="*/ 2008000 h 2025696"/>
              <a:gd name="connsiteX7" fmla="*/ 17697 w 2025697"/>
              <a:gd name="connsiteY7" fmla="*/ 115952 h 2025696"/>
              <a:gd name="connsiteX8" fmla="*/ 0 w 2025697"/>
              <a:gd name="connsiteY8" fmla="*/ 0 h 20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7" h="2025696">
                <a:moveTo>
                  <a:pt x="0" y="0"/>
                </a:moveTo>
                <a:lnTo>
                  <a:pt x="821466" y="0"/>
                </a:lnTo>
                <a:lnTo>
                  <a:pt x="849406" y="108661"/>
                </a:lnTo>
                <a:cubicBezTo>
                  <a:pt x="1007509" y="616979"/>
                  <a:pt x="1408718" y="1018189"/>
                  <a:pt x="1917037" y="1176292"/>
                </a:cubicBezTo>
                <a:lnTo>
                  <a:pt x="2025697" y="1204231"/>
                </a:lnTo>
                <a:lnTo>
                  <a:pt x="2025696" y="2025696"/>
                </a:lnTo>
                <a:lnTo>
                  <a:pt x="1909744" y="2008000"/>
                </a:lnTo>
                <a:cubicBezTo>
                  <a:pt x="960046" y="1813663"/>
                  <a:pt x="212033" y="1065650"/>
                  <a:pt x="17697" y="115952"/>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2" name="Freeform 31">
            <a:extLst>
              <a:ext uri="{FF2B5EF4-FFF2-40B4-BE49-F238E27FC236}">
                <a16:creationId xmlns:a16="http://schemas.microsoft.com/office/drawing/2014/main" id="{380B1F1E-95F6-71CA-0649-075A219758BD}"/>
              </a:ext>
            </a:extLst>
          </p:cNvPr>
          <p:cNvSpPr/>
          <p:nvPr/>
        </p:nvSpPr>
        <p:spPr>
          <a:xfrm rot="5400000">
            <a:off x="5478514" y="5638783"/>
            <a:ext cx="3170207" cy="3038544"/>
          </a:xfrm>
          <a:custGeom>
            <a:avLst/>
            <a:gdLst>
              <a:gd name="connsiteX0" fmla="*/ 0 w 2025700"/>
              <a:gd name="connsiteY0" fmla="*/ 2025697 h 2025697"/>
              <a:gd name="connsiteX1" fmla="*/ 1 w 2025700"/>
              <a:gd name="connsiteY1" fmla="*/ 1204232 h 2025697"/>
              <a:gd name="connsiteX2" fmla="*/ 108664 w 2025700"/>
              <a:gd name="connsiteY2" fmla="*/ 1176292 h 2025697"/>
              <a:gd name="connsiteX3" fmla="*/ 1176295 w 2025700"/>
              <a:gd name="connsiteY3" fmla="*/ 108661 h 2025697"/>
              <a:gd name="connsiteX4" fmla="*/ 1204234 w 2025700"/>
              <a:gd name="connsiteY4" fmla="*/ 0 h 2025697"/>
              <a:gd name="connsiteX5" fmla="*/ 2025700 w 2025700"/>
              <a:gd name="connsiteY5" fmla="*/ 0 h 2025697"/>
              <a:gd name="connsiteX6" fmla="*/ 2008004 w 2025700"/>
              <a:gd name="connsiteY6" fmla="*/ 115952 h 2025697"/>
              <a:gd name="connsiteX7" fmla="*/ 115955 w 2025700"/>
              <a:gd name="connsiteY7" fmla="*/ 2008000 h 2025697"/>
              <a:gd name="connsiteX8" fmla="*/ 0 w 2025700"/>
              <a:gd name="connsiteY8" fmla="*/ 2025697 h 20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697">
                <a:moveTo>
                  <a:pt x="0" y="2025697"/>
                </a:moveTo>
                <a:lnTo>
                  <a:pt x="1" y="1204232"/>
                </a:lnTo>
                <a:lnTo>
                  <a:pt x="108664" y="1176292"/>
                </a:lnTo>
                <a:cubicBezTo>
                  <a:pt x="616982" y="1018189"/>
                  <a:pt x="1018192" y="616979"/>
                  <a:pt x="1176295" y="108661"/>
                </a:cubicBezTo>
                <a:lnTo>
                  <a:pt x="1204234" y="0"/>
                </a:lnTo>
                <a:lnTo>
                  <a:pt x="2025700" y="0"/>
                </a:lnTo>
                <a:lnTo>
                  <a:pt x="2008004" y="115952"/>
                </a:lnTo>
                <a:cubicBezTo>
                  <a:pt x="1813667" y="1065650"/>
                  <a:pt x="1065654" y="1813663"/>
                  <a:pt x="115955" y="2008000"/>
                </a:cubicBezTo>
                <a:lnTo>
                  <a:pt x="0" y="202569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30" name="Freeform 29">
            <a:extLst>
              <a:ext uri="{FF2B5EF4-FFF2-40B4-BE49-F238E27FC236}">
                <a16:creationId xmlns:a16="http://schemas.microsoft.com/office/drawing/2014/main" id="{91D485F4-40E4-7A5E-9E56-4BBE80AE49FA}"/>
              </a:ext>
            </a:extLst>
          </p:cNvPr>
          <p:cNvSpPr/>
          <p:nvPr/>
        </p:nvSpPr>
        <p:spPr>
          <a:xfrm rot="5400000">
            <a:off x="9705829" y="5537780"/>
            <a:ext cx="3204658" cy="3206097"/>
          </a:xfrm>
          <a:custGeom>
            <a:avLst/>
            <a:gdLst>
              <a:gd name="connsiteX0" fmla="*/ 0 w 2025700"/>
              <a:gd name="connsiteY0" fmla="*/ 821467 h 2025700"/>
              <a:gd name="connsiteX1" fmla="*/ 0 w 2025700"/>
              <a:gd name="connsiteY1" fmla="*/ 0 h 2025700"/>
              <a:gd name="connsiteX2" fmla="*/ 115955 w 2025700"/>
              <a:gd name="connsiteY2" fmla="*/ 17697 h 2025700"/>
              <a:gd name="connsiteX3" fmla="*/ 2008003 w 2025700"/>
              <a:gd name="connsiteY3" fmla="*/ 1909745 h 2025700"/>
              <a:gd name="connsiteX4" fmla="*/ 2025700 w 2025700"/>
              <a:gd name="connsiteY4" fmla="*/ 2025700 h 2025700"/>
              <a:gd name="connsiteX5" fmla="*/ 1204234 w 2025700"/>
              <a:gd name="connsiteY5" fmla="*/ 2025700 h 2025700"/>
              <a:gd name="connsiteX6" fmla="*/ 1176294 w 2025700"/>
              <a:gd name="connsiteY6" fmla="*/ 1917038 h 2025700"/>
              <a:gd name="connsiteX7" fmla="*/ 108663 w 2025700"/>
              <a:gd name="connsiteY7" fmla="*/ 849407 h 2025700"/>
              <a:gd name="connsiteX8" fmla="*/ 0 w 2025700"/>
              <a:gd name="connsiteY8" fmla="*/ 821467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700">
                <a:moveTo>
                  <a:pt x="0" y="821467"/>
                </a:moveTo>
                <a:lnTo>
                  <a:pt x="0" y="0"/>
                </a:lnTo>
                <a:lnTo>
                  <a:pt x="115955" y="17697"/>
                </a:lnTo>
                <a:cubicBezTo>
                  <a:pt x="1065653" y="212034"/>
                  <a:pt x="1813666" y="960047"/>
                  <a:pt x="2008003" y="1909745"/>
                </a:cubicBezTo>
                <a:lnTo>
                  <a:pt x="2025700" y="2025700"/>
                </a:lnTo>
                <a:lnTo>
                  <a:pt x="1204234" y="2025700"/>
                </a:lnTo>
                <a:lnTo>
                  <a:pt x="1176294" y="1917038"/>
                </a:lnTo>
                <a:cubicBezTo>
                  <a:pt x="1018191" y="1408720"/>
                  <a:pt x="616981" y="1007510"/>
                  <a:pt x="108663" y="849407"/>
                </a:cubicBezTo>
                <a:lnTo>
                  <a:pt x="0" y="821467"/>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16" name="Group 15">
            <a:extLst>
              <a:ext uri="{FF2B5EF4-FFF2-40B4-BE49-F238E27FC236}">
                <a16:creationId xmlns:a16="http://schemas.microsoft.com/office/drawing/2014/main" id="{F4B30A01-38E6-7290-3E34-D40C268B5115}"/>
              </a:ext>
            </a:extLst>
          </p:cNvPr>
          <p:cNvGrpSpPr/>
          <p:nvPr/>
        </p:nvGrpSpPr>
        <p:grpSpPr>
          <a:xfrm>
            <a:off x="6709930" y="2709430"/>
            <a:ext cx="4868141" cy="4868141"/>
            <a:chOff x="4473286" y="1806286"/>
            <a:chExt cx="3245427" cy="3245427"/>
          </a:xfrm>
        </p:grpSpPr>
        <p:sp>
          <p:nvSpPr>
            <p:cNvPr id="50" name="Oval 49">
              <a:extLst>
                <a:ext uri="{FF2B5EF4-FFF2-40B4-BE49-F238E27FC236}">
                  <a16:creationId xmlns:a16="http://schemas.microsoft.com/office/drawing/2014/main" id="{3B20D5AA-9FE1-5F84-0E60-D76CE53AA57F}"/>
                </a:ext>
              </a:extLst>
            </p:cNvPr>
            <p:cNvSpPr/>
            <p:nvPr/>
          </p:nvSpPr>
          <p:spPr>
            <a:xfrm>
              <a:off x="4473286" y="1806286"/>
              <a:ext cx="3245427" cy="3245427"/>
            </a:xfrm>
            <a:prstGeom prst="ellipse">
              <a:avLst/>
            </a:prstGeom>
            <a:solidFill>
              <a:schemeClr val="bg1"/>
            </a:solidFill>
            <a:ln w="76200">
              <a:solidFill>
                <a:schemeClr val="bg1">
                  <a:lumMod val="75000"/>
                </a:schemeClr>
              </a:solidFill>
            </a:ln>
            <a:effectLst>
              <a:outerShdw blurRad="210393"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9" name="TextBox 118">
              <a:extLst>
                <a:ext uri="{FF2B5EF4-FFF2-40B4-BE49-F238E27FC236}">
                  <a16:creationId xmlns:a16="http://schemas.microsoft.com/office/drawing/2014/main" id="{E3EE4085-5AF3-813E-F57A-5400E13D1307}"/>
                </a:ext>
              </a:extLst>
            </p:cNvPr>
            <p:cNvSpPr txBox="1"/>
            <p:nvPr/>
          </p:nvSpPr>
          <p:spPr>
            <a:xfrm>
              <a:off x="4978324" y="3261445"/>
              <a:ext cx="2313454" cy="430887"/>
            </a:xfrm>
            <a:prstGeom prst="rect">
              <a:avLst/>
            </a:prstGeom>
            <a:noFill/>
          </p:spPr>
          <p:txBody>
            <a:bodyPr wrap="square" rtlCol="0">
              <a:spAutoFit/>
            </a:bodyPr>
            <a:lstStyle/>
            <a:p>
              <a:pPr algn="ctr"/>
              <a:endParaRPr lang="en-US" sz="3600" b="1" dirty="0">
                <a:latin typeface="Lato" panose="020F0502020204030203" pitchFamily="34" charset="0"/>
                <a:ea typeface="Lato" panose="020F0502020204030203" pitchFamily="34" charset="0"/>
                <a:cs typeface="Lato" panose="020F0502020204030203" pitchFamily="34" charset="0"/>
              </a:endParaRPr>
            </a:p>
          </p:txBody>
        </p:sp>
      </p:grpSp>
      <p:pic>
        <p:nvPicPr>
          <p:cNvPr id="7" name="Picture 6" descr="A blue and green logo&#10;&#10;Description automatically generated">
            <a:extLst>
              <a:ext uri="{FF2B5EF4-FFF2-40B4-BE49-F238E27FC236}">
                <a16:creationId xmlns:a16="http://schemas.microsoft.com/office/drawing/2014/main" id="{3CA29280-8F81-7ECE-388B-002CE697C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1640" y="4357557"/>
            <a:ext cx="3470181" cy="680782"/>
          </a:xfrm>
          <a:prstGeom prst="rect">
            <a:avLst/>
          </a:prstGeom>
        </p:spPr>
      </p:pic>
      <p:sp>
        <p:nvSpPr>
          <p:cNvPr id="9" name="Subtitle 2">
            <a:extLst>
              <a:ext uri="{FF2B5EF4-FFF2-40B4-BE49-F238E27FC236}">
                <a16:creationId xmlns:a16="http://schemas.microsoft.com/office/drawing/2014/main" id="{5A3DEB37-AECC-644D-55BC-1C1C523DE817}"/>
              </a:ext>
            </a:extLst>
          </p:cNvPr>
          <p:cNvSpPr txBox="1">
            <a:spLocks/>
          </p:cNvSpPr>
          <p:nvPr/>
        </p:nvSpPr>
        <p:spPr>
          <a:xfrm>
            <a:off x="7350372" y="5143500"/>
            <a:ext cx="3886607" cy="877163"/>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4800" b="1" dirty="0">
                <a:solidFill>
                  <a:srgbClr val="7030A0"/>
                </a:solidFill>
                <a:latin typeface="Montserrat" pitchFamily="2" charset="77"/>
                <a:ea typeface="Lato Light" panose="020F0502020204030203" pitchFamily="34" charset="0"/>
                <a:cs typeface="Mukta ExtraLight" panose="020B0000000000000000" pitchFamily="34" charset="77"/>
              </a:rPr>
              <a:t>PRODUCTS</a:t>
            </a:r>
          </a:p>
        </p:txBody>
      </p:sp>
      <p:sp>
        <p:nvSpPr>
          <p:cNvPr id="17" name="Subtitle 2">
            <a:extLst>
              <a:ext uri="{FF2B5EF4-FFF2-40B4-BE49-F238E27FC236}">
                <a16:creationId xmlns:a16="http://schemas.microsoft.com/office/drawing/2014/main" id="{6E52858D-B23C-762D-7A3B-085F70E74D18}"/>
              </a:ext>
            </a:extLst>
          </p:cNvPr>
          <p:cNvSpPr txBox="1">
            <a:spLocks/>
          </p:cNvSpPr>
          <p:nvPr/>
        </p:nvSpPr>
        <p:spPr>
          <a:xfrm>
            <a:off x="11743026" y="1786392"/>
            <a:ext cx="2765390" cy="1061829"/>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DATASCULPT</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spTree>
    <p:extLst>
      <p:ext uri="{BB962C8B-B14F-4D97-AF65-F5344CB8AC3E}">
        <p14:creationId xmlns:p14="http://schemas.microsoft.com/office/powerpoint/2010/main" val="54896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5F6732-D4A4-DEBC-DEA5-9423D4091A66}"/>
              </a:ext>
            </a:extLst>
          </p:cNvPr>
          <p:cNvSpPr/>
          <p:nvPr/>
        </p:nvSpPr>
        <p:spPr>
          <a:xfrm>
            <a:off x="-12261" y="-11793"/>
            <a:ext cx="18398737" cy="10367095"/>
          </a:xfrm>
          <a:prstGeom prst="rect">
            <a:avLst/>
          </a:prstGeom>
          <a:solidFill>
            <a:srgbClr val="000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Freeform 47">
            <a:extLst>
              <a:ext uri="{FF2B5EF4-FFF2-40B4-BE49-F238E27FC236}">
                <a16:creationId xmlns:a16="http://schemas.microsoft.com/office/drawing/2014/main" id="{C1C9347A-6383-66D8-4CD3-56FE1C057526}"/>
              </a:ext>
            </a:extLst>
          </p:cNvPr>
          <p:cNvSpPr/>
          <p:nvPr/>
        </p:nvSpPr>
        <p:spPr>
          <a:xfrm>
            <a:off x="526693" y="349714"/>
            <a:ext cx="1518198" cy="1518939"/>
          </a:xfrm>
          <a:custGeom>
            <a:avLst/>
            <a:gdLst>
              <a:gd name="connsiteX0" fmla="*/ 506066 w 1012132"/>
              <a:gd name="connsiteY0" fmla="*/ 1012627 h 1012626"/>
              <a:gd name="connsiteX1" fmla="*/ 0 w 1012132"/>
              <a:gd name="connsiteY1" fmla="*/ 506313 h 1012626"/>
              <a:gd name="connsiteX2" fmla="*/ 506066 w 1012132"/>
              <a:gd name="connsiteY2" fmla="*/ 0 h 1012626"/>
              <a:gd name="connsiteX3" fmla="*/ 1012132 w 1012132"/>
              <a:gd name="connsiteY3" fmla="*/ 506313 h 1012626"/>
              <a:gd name="connsiteX4" fmla="*/ 506066 w 1012132"/>
              <a:gd name="connsiteY4" fmla="*/ 1012627 h 1012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132" h="1012626">
                <a:moveTo>
                  <a:pt x="506066" y="1012627"/>
                </a:moveTo>
                <a:cubicBezTo>
                  <a:pt x="226703" y="1012627"/>
                  <a:pt x="0" y="785813"/>
                  <a:pt x="0" y="506313"/>
                </a:cubicBezTo>
                <a:cubicBezTo>
                  <a:pt x="0" y="226814"/>
                  <a:pt x="226703" y="0"/>
                  <a:pt x="506066" y="0"/>
                </a:cubicBezTo>
                <a:cubicBezTo>
                  <a:pt x="785429" y="0"/>
                  <a:pt x="1012132" y="226814"/>
                  <a:pt x="1012132" y="506313"/>
                </a:cubicBezTo>
                <a:cubicBezTo>
                  <a:pt x="1012132" y="785813"/>
                  <a:pt x="785429" y="1012627"/>
                  <a:pt x="506066" y="1012627"/>
                </a:cubicBezTo>
                <a:close/>
              </a:path>
            </a:pathLst>
          </a:custGeom>
          <a:solidFill>
            <a:schemeClr val="accent3"/>
          </a:solidFill>
          <a:ln w="8925" cap="flat">
            <a:noFill/>
            <a:prstDash val="solid"/>
            <a:miter/>
          </a:ln>
        </p:spPr>
        <p:txBody>
          <a:bodyPr rtlCol="0" anchor="ctr"/>
          <a:lstStyle/>
          <a:p>
            <a:endParaRPr lang="en-US" sz="2700">
              <a:solidFill>
                <a:schemeClr val="bg1"/>
              </a:solidFill>
              <a:latin typeface="Montserrat" pitchFamily="2" charset="77"/>
            </a:endParaRPr>
          </a:p>
        </p:txBody>
      </p:sp>
      <p:sp>
        <p:nvSpPr>
          <p:cNvPr id="6" name="Freeform 48">
            <a:extLst>
              <a:ext uri="{FF2B5EF4-FFF2-40B4-BE49-F238E27FC236}">
                <a16:creationId xmlns:a16="http://schemas.microsoft.com/office/drawing/2014/main" id="{2672F311-2F38-9DA6-7846-C842B6BC1271}"/>
              </a:ext>
            </a:extLst>
          </p:cNvPr>
          <p:cNvSpPr/>
          <p:nvPr/>
        </p:nvSpPr>
        <p:spPr>
          <a:xfrm rot="18900000">
            <a:off x="526735" y="2128778"/>
            <a:ext cx="1518183" cy="1518924"/>
          </a:xfrm>
          <a:custGeom>
            <a:avLst/>
            <a:gdLst>
              <a:gd name="connsiteX0" fmla="*/ 1012123 w 1012122"/>
              <a:gd name="connsiteY0" fmla="*/ 506309 h 1012616"/>
              <a:gd name="connsiteX1" fmla="*/ 506061 w 1012122"/>
              <a:gd name="connsiteY1" fmla="*/ 1012617 h 1012616"/>
              <a:gd name="connsiteX2" fmla="*/ 0 w 1012122"/>
              <a:gd name="connsiteY2" fmla="*/ 506309 h 1012616"/>
              <a:gd name="connsiteX3" fmla="*/ 506061 w 1012122"/>
              <a:gd name="connsiteY3" fmla="*/ 0 h 1012616"/>
              <a:gd name="connsiteX4" fmla="*/ 1012123 w 1012122"/>
              <a:gd name="connsiteY4" fmla="*/ 506309 h 101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122" h="1012616">
                <a:moveTo>
                  <a:pt x="1012123" y="506309"/>
                </a:moveTo>
                <a:cubicBezTo>
                  <a:pt x="1012123" y="785935"/>
                  <a:pt x="785551" y="1012617"/>
                  <a:pt x="506061" y="1012617"/>
                </a:cubicBezTo>
                <a:cubicBezTo>
                  <a:pt x="226571" y="1012617"/>
                  <a:pt x="0" y="785935"/>
                  <a:pt x="0" y="506309"/>
                </a:cubicBezTo>
                <a:cubicBezTo>
                  <a:pt x="0" y="226682"/>
                  <a:pt x="226571" y="0"/>
                  <a:pt x="506061" y="0"/>
                </a:cubicBezTo>
                <a:cubicBezTo>
                  <a:pt x="785551" y="0"/>
                  <a:pt x="1012123" y="226682"/>
                  <a:pt x="1012123" y="506309"/>
                </a:cubicBezTo>
                <a:close/>
              </a:path>
            </a:pathLst>
          </a:custGeom>
          <a:solidFill>
            <a:schemeClr val="accent6"/>
          </a:solidFill>
          <a:ln w="8925" cap="flat">
            <a:noFill/>
            <a:prstDash val="solid"/>
            <a:miter/>
          </a:ln>
        </p:spPr>
        <p:txBody>
          <a:bodyPr rtlCol="0" anchor="ctr"/>
          <a:lstStyle/>
          <a:p>
            <a:endParaRPr lang="en-US" sz="2700">
              <a:solidFill>
                <a:schemeClr val="bg1"/>
              </a:solidFill>
              <a:latin typeface="Montserrat" pitchFamily="2" charset="77"/>
            </a:endParaRPr>
          </a:p>
        </p:txBody>
      </p:sp>
      <p:sp>
        <p:nvSpPr>
          <p:cNvPr id="7" name="Freeform 51">
            <a:extLst>
              <a:ext uri="{FF2B5EF4-FFF2-40B4-BE49-F238E27FC236}">
                <a16:creationId xmlns:a16="http://schemas.microsoft.com/office/drawing/2014/main" id="{51016224-9476-5A81-0E59-E46E1B9FEDFB}"/>
              </a:ext>
            </a:extLst>
          </p:cNvPr>
          <p:cNvSpPr/>
          <p:nvPr/>
        </p:nvSpPr>
        <p:spPr>
          <a:xfrm>
            <a:off x="526693" y="5687435"/>
            <a:ext cx="1518198" cy="1518939"/>
          </a:xfrm>
          <a:custGeom>
            <a:avLst/>
            <a:gdLst>
              <a:gd name="connsiteX0" fmla="*/ 506066 w 1012132"/>
              <a:gd name="connsiteY0" fmla="*/ 1012626 h 1012626"/>
              <a:gd name="connsiteX1" fmla="*/ 0 w 1012132"/>
              <a:gd name="connsiteY1" fmla="*/ 506313 h 1012626"/>
              <a:gd name="connsiteX2" fmla="*/ 506066 w 1012132"/>
              <a:gd name="connsiteY2" fmla="*/ 0 h 1012626"/>
              <a:gd name="connsiteX3" fmla="*/ 1012132 w 1012132"/>
              <a:gd name="connsiteY3" fmla="*/ 506313 h 1012626"/>
              <a:gd name="connsiteX4" fmla="*/ 506066 w 1012132"/>
              <a:gd name="connsiteY4" fmla="*/ 1012626 h 1012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132" h="1012626">
                <a:moveTo>
                  <a:pt x="506066" y="1012626"/>
                </a:moveTo>
                <a:cubicBezTo>
                  <a:pt x="226703" y="1012626"/>
                  <a:pt x="0" y="785813"/>
                  <a:pt x="0" y="506313"/>
                </a:cubicBezTo>
                <a:cubicBezTo>
                  <a:pt x="0" y="226814"/>
                  <a:pt x="226703" y="0"/>
                  <a:pt x="506066" y="0"/>
                </a:cubicBezTo>
                <a:cubicBezTo>
                  <a:pt x="785429" y="0"/>
                  <a:pt x="1012132" y="226814"/>
                  <a:pt x="1012132" y="506313"/>
                </a:cubicBezTo>
                <a:cubicBezTo>
                  <a:pt x="1012132" y="785813"/>
                  <a:pt x="785429" y="1012626"/>
                  <a:pt x="506066" y="1012626"/>
                </a:cubicBezTo>
                <a:close/>
              </a:path>
            </a:pathLst>
          </a:custGeom>
          <a:solidFill>
            <a:schemeClr val="accent1"/>
          </a:solidFill>
          <a:ln w="8925" cap="flat">
            <a:noFill/>
            <a:prstDash val="solid"/>
            <a:miter/>
          </a:ln>
        </p:spPr>
        <p:txBody>
          <a:bodyPr rtlCol="0" anchor="ctr"/>
          <a:lstStyle/>
          <a:p>
            <a:endParaRPr lang="en-US" sz="2700">
              <a:solidFill>
                <a:schemeClr val="bg1"/>
              </a:solidFill>
              <a:latin typeface="Montserrat" pitchFamily="2" charset="77"/>
            </a:endParaRPr>
          </a:p>
        </p:txBody>
      </p:sp>
      <p:sp>
        <p:nvSpPr>
          <p:cNvPr id="8" name="Freeform 52">
            <a:extLst>
              <a:ext uri="{FF2B5EF4-FFF2-40B4-BE49-F238E27FC236}">
                <a16:creationId xmlns:a16="http://schemas.microsoft.com/office/drawing/2014/main" id="{DC6B47D6-549D-C22B-A15A-DE1A7DA7828E}"/>
              </a:ext>
            </a:extLst>
          </p:cNvPr>
          <p:cNvSpPr/>
          <p:nvPr/>
        </p:nvSpPr>
        <p:spPr>
          <a:xfrm>
            <a:off x="526693" y="3907301"/>
            <a:ext cx="1518198" cy="1518939"/>
          </a:xfrm>
          <a:custGeom>
            <a:avLst/>
            <a:gdLst>
              <a:gd name="connsiteX0" fmla="*/ 506066 w 1012132"/>
              <a:gd name="connsiteY0" fmla="*/ 1012627 h 1012626"/>
              <a:gd name="connsiteX1" fmla="*/ 0 w 1012132"/>
              <a:gd name="connsiteY1" fmla="*/ 506313 h 1012626"/>
              <a:gd name="connsiteX2" fmla="*/ 506066 w 1012132"/>
              <a:gd name="connsiteY2" fmla="*/ 0 h 1012626"/>
              <a:gd name="connsiteX3" fmla="*/ 1012132 w 1012132"/>
              <a:gd name="connsiteY3" fmla="*/ 506313 h 1012626"/>
              <a:gd name="connsiteX4" fmla="*/ 506066 w 1012132"/>
              <a:gd name="connsiteY4" fmla="*/ 1012627 h 1012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132" h="1012626">
                <a:moveTo>
                  <a:pt x="506066" y="1012627"/>
                </a:moveTo>
                <a:cubicBezTo>
                  <a:pt x="226703" y="1012627"/>
                  <a:pt x="0" y="785813"/>
                  <a:pt x="0" y="506313"/>
                </a:cubicBezTo>
                <a:cubicBezTo>
                  <a:pt x="0" y="226814"/>
                  <a:pt x="226703" y="0"/>
                  <a:pt x="506066" y="0"/>
                </a:cubicBezTo>
                <a:cubicBezTo>
                  <a:pt x="785429" y="0"/>
                  <a:pt x="1012132" y="226814"/>
                  <a:pt x="1012132" y="506313"/>
                </a:cubicBezTo>
                <a:cubicBezTo>
                  <a:pt x="1012132" y="785813"/>
                  <a:pt x="785429" y="1012627"/>
                  <a:pt x="506066" y="1012627"/>
                </a:cubicBezTo>
                <a:close/>
              </a:path>
            </a:pathLst>
          </a:custGeom>
          <a:solidFill>
            <a:schemeClr val="accent2"/>
          </a:solidFill>
          <a:ln w="8925" cap="flat">
            <a:noFill/>
            <a:prstDash val="solid"/>
            <a:miter/>
          </a:ln>
        </p:spPr>
        <p:txBody>
          <a:bodyPr rtlCol="0" anchor="ctr"/>
          <a:lstStyle/>
          <a:p>
            <a:endParaRPr lang="en-US" sz="2700">
              <a:solidFill>
                <a:schemeClr val="bg1"/>
              </a:solidFill>
              <a:latin typeface="Montserrat" pitchFamily="2" charset="77"/>
            </a:endParaRPr>
          </a:p>
        </p:txBody>
      </p:sp>
      <p:sp>
        <p:nvSpPr>
          <p:cNvPr id="26" name="Text Placeholder 9">
            <a:extLst>
              <a:ext uri="{FF2B5EF4-FFF2-40B4-BE49-F238E27FC236}">
                <a16:creationId xmlns:a16="http://schemas.microsoft.com/office/drawing/2014/main" id="{4810CF35-896B-D259-924F-6FBCABC38F27}"/>
              </a:ext>
            </a:extLst>
          </p:cNvPr>
          <p:cNvSpPr txBox="1">
            <a:spLocks/>
          </p:cNvSpPr>
          <p:nvPr/>
        </p:nvSpPr>
        <p:spPr>
          <a:xfrm>
            <a:off x="4960150" y="300387"/>
            <a:ext cx="5517873" cy="18248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6"/>
              </a:buClr>
              <a:buSzPct val="80000"/>
              <a:buNone/>
              <a:defRP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Manage Products : Data Domain Mapping </a:t>
            </a:r>
          </a:p>
          <a:p>
            <a:pPr marL="0" indent="0">
              <a:buClr>
                <a:schemeClr val="accent6"/>
              </a:buClr>
              <a:buSzPct val="80000"/>
              <a:buNone/>
              <a:defRP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Manage Classification: Data Classifications &amp; Policies</a:t>
            </a:r>
          </a:p>
          <a:p>
            <a:pPr marL="0" indent="0">
              <a:buClr>
                <a:schemeClr val="accent6"/>
              </a:buClr>
              <a:buSzPct val="80000"/>
              <a:buNone/>
              <a:defRP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Mange Metadata : Data Tool for dynamically crawling data metadata </a:t>
            </a:r>
          </a:p>
          <a:p>
            <a:pPr marL="0" indent="0">
              <a:buClr>
                <a:schemeClr val="accent6"/>
              </a:buClr>
              <a:buSzPct val="80000"/>
              <a:buNone/>
              <a:defRP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Data Organization Participants like data owner, data stewards</a:t>
            </a:r>
          </a:p>
          <a:p>
            <a:pPr marL="0" indent="0">
              <a:buClr>
                <a:schemeClr val="accent6"/>
              </a:buClr>
              <a:buSzPct val="80000"/>
              <a:buNone/>
              <a:defRPr/>
            </a:pPr>
            <a:endParaRPr lang="en-US" sz="1600" dirty="0">
              <a:solidFill>
                <a:schemeClr val="bg1"/>
              </a:solidFill>
              <a:latin typeface="Montserrat" pitchFamily="2" charset="77"/>
              <a:ea typeface="Lato" panose="020F0502020204030203" pitchFamily="34" charset="0"/>
              <a:cs typeface="Lato" panose="020F0502020204030203" pitchFamily="34" charset="0"/>
            </a:endParaRPr>
          </a:p>
        </p:txBody>
      </p:sp>
      <p:sp>
        <p:nvSpPr>
          <p:cNvPr id="27" name="Text Placeholder 12">
            <a:extLst>
              <a:ext uri="{FF2B5EF4-FFF2-40B4-BE49-F238E27FC236}">
                <a16:creationId xmlns:a16="http://schemas.microsoft.com/office/drawing/2014/main" id="{777FD537-16B1-D8B2-91D2-28B4724605DE}"/>
              </a:ext>
            </a:extLst>
          </p:cNvPr>
          <p:cNvSpPr txBox="1">
            <a:spLocks/>
          </p:cNvSpPr>
          <p:nvPr/>
        </p:nvSpPr>
        <p:spPr>
          <a:xfrm>
            <a:off x="661196" y="643864"/>
            <a:ext cx="4231053" cy="436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371600">
              <a:spcBef>
                <a:spcPts val="1500"/>
              </a:spcBef>
              <a:buClr>
                <a:srgbClr val="00A9E0"/>
              </a:buClr>
              <a:buSzPct val="80000"/>
              <a:buNone/>
              <a:defRPr/>
            </a:pPr>
            <a:r>
              <a:rPr lang="en-US" sz="3000" b="1" dirty="0">
                <a:solidFill>
                  <a:schemeClr val="bg1"/>
                </a:solidFill>
                <a:latin typeface="Montserrat" pitchFamily="2" charset="77"/>
                <a:ea typeface="Lato" panose="020F0502020204030203" pitchFamily="34" charset="0"/>
                <a:cs typeface="Lato" panose="020F0502020204030203" pitchFamily="34" charset="0"/>
              </a:rPr>
              <a:t>4 KEY </a:t>
            </a:r>
          </a:p>
          <a:p>
            <a:pPr marL="0" indent="0" defTabSz="1371600">
              <a:spcBef>
                <a:spcPts val="1500"/>
              </a:spcBef>
              <a:buClr>
                <a:srgbClr val="00A9E0"/>
              </a:buClr>
              <a:buSzPct val="80000"/>
              <a:buNone/>
              <a:defRPr/>
            </a:pPr>
            <a:r>
              <a:rPr lang="en-US" sz="3000" b="1" dirty="0">
                <a:solidFill>
                  <a:schemeClr val="bg1"/>
                </a:solidFill>
                <a:latin typeface="Montserrat" pitchFamily="2" charset="77"/>
                <a:ea typeface="Lato" panose="020F0502020204030203" pitchFamily="34" charset="0"/>
                <a:cs typeface="Lato" panose="020F0502020204030203" pitchFamily="34" charset="0"/>
              </a:rPr>
              <a:t>BUILDING BLOCKS</a:t>
            </a:r>
          </a:p>
        </p:txBody>
      </p:sp>
      <p:sp>
        <p:nvSpPr>
          <p:cNvPr id="28" name="Text Placeholder 9">
            <a:extLst>
              <a:ext uri="{FF2B5EF4-FFF2-40B4-BE49-F238E27FC236}">
                <a16:creationId xmlns:a16="http://schemas.microsoft.com/office/drawing/2014/main" id="{1D52E0CF-E553-A0AB-537B-352997A2CA71}"/>
              </a:ext>
            </a:extLst>
          </p:cNvPr>
          <p:cNvSpPr txBox="1">
            <a:spLocks/>
          </p:cNvSpPr>
          <p:nvPr/>
        </p:nvSpPr>
        <p:spPr>
          <a:xfrm>
            <a:off x="4997727" y="2437393"/>
            <a:ext cx="5504225" cy="1253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2"/>
              </a:buClr>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Quickly find data assets using key words, tags</a:t>
            </a:r>
          </a:p>
          <a:p>
            <a:pPr marL="0" indent="0">
              <a:buClr>
                <a:schemeClr val="tx2"/>
              </a:buClr>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Filter Search results by categories like data owner, data asset type</a:t>
            </a:r>
          </a:p>
          <a:p>
            <a:pPr marL="0" indent="0">
              <a:buClr>
                <a:schemeClr val="tx2"/>
              </a:buClr>
              <a:buNone/>
            </a:pPr>
            <a:endParaRPr lang="en-US" sz="2100" dirty="0">
              <a:solidFill>
                <a:schemeClr val="bg1"/>
              </a:solidFill>
              <a:latin typeface="Montserrat" pitchFamily="2" charset="77"/>
              <a:ea typeface="Lato" panose="020F0502020204030203" pitchFamily="34" charset="0"/>
              <a:cs typeface="Lato" panose="020F0502020204030203" pitchFamily="34" charset="0"/>
            </a:endParaRPr>
          </a:p>
        </p:txBody>
      </p:sp>
      <p:sp>
        <p:nvSpPr>
          <p:cNvPr id="29" name="Text Placeholder 12">
            <a:extLst>
              <a:ext uri="{FF2B5EF4-FFF2-40B4-BE49-F238E27FC236}">
                <a16:creationId xmlns:a16="http://schemas.microsoft.com/office/drawing/2014/main" id="{792DE7FD-EDE1-FD50-5A2A-1420C420D708}"/>
              </a:ext>
            </a:extLst>
          </p:cNvPr>
          <p:cNvSpPr txBox="1">
            <a:spLocks/>
          </p:cNvSpPr>
          <p:nvPr/>
        </p:nvSpPr>
        <p:spPr>
          <a:xfrm>
            <a:off x="661196" y="2437393"/>
            <a:ext cx="4000578" cy="517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DISCOVER</a:t>
            </a:r>
          </a:p>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DATA</a:t>
            </a:r>
          </a:p>
        </p:txBody>
      </p:sp>
      <p:sp>
        <p:nvSpPr>
          <p:cNvPr id="31" name="Text Placeholder 9">
            <a:extLst>
              <a:ext uri="{FF2B5EF4-FFF2-40B4-BE49-F238E27FC236}">
                <a16:creationId xmlns:a16="http://schemas.microsoft.com/office/drawing/2014/main" id="{84A42531-B83A-2436-19E7-86F5D5EBAE82}"/>
              </a:ext>
            </a:extLst>
          </p:cNvPr>
          <p:cNvSpPr txBox="1">
            <a:spLocks/>
          </p:cNvSpPr>
          <p:nvPr/>
        </p:nvSpPr>
        <p:spPr>
          <a:xfrm>
            <a:off x="5020655" y="3907301"/>
            <a:ext cx="4809145" cy="1246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Captures table and column definition.</a:t>
            </a:r>
          </a:p>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Captures data owner, data steward names</a:t>
            </a:r>
          </a:p>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Captures column names, data types, classification and sensitivity </a:t>
            </a:r>
          </a:p>
          <a:p>
            <a:pPr marL="0" indent="0">
              <a:buNone/>
            </a:pPr>
            <a:endParaRPr lang="en-US" sz="1600" dirty="0">
              <a:solidFill>
                <a:schemeClr val="bg1"/>
              </a:solidFill>
              <a:latin typeface="Montserrat" pitchFamily="2" charset="77"/>
              <a:ea typeface="Lato" panose="020F0502020204030203" pitchFamily="34" charset="0"/>
              <a:cs typeface="Lato" panose="020F0502020204030203" pitchFamily="34" charset="0"/>
            </a:endParaRPr>
          </a:p>
          <a:p>
            <a:pPr marL="0" indent="0">
              <a:buNone/>
            </a:pPr>
            <a:endParaRPr lang="en-US" sz="1600" dirty="0">
              <a:solidFill>
                <a:schemeClr val="bg1"/>
              </a:solidFill>
              <a:latin typeface="Montserrat" pitchFamily="2" charset="77"/>
              <a:ea typeface="Lato" panose="020F0502020204030203" pitchFamily="34" charset="0"/>
              <a:cs typeface="Lato" panose="020F0502020204030203" pitchFamily="34" charset="0"/>
            </a:endParaRPr>
          </a:p>
        </p:txBody>
      </p:sp>
      <p:sp>
        <p:nvSpPr>
          <p:cNvPr id="33" name="Text Placeholder 12">
            <a:extLst>
              <a:ext uri="{FF2B5EF4-FFF2-40B4-BE49-F238E27FC236}">
                <a16:creationId xmlns:a16="http://schemas.microsoft.com/office/drawing/2014/main" id="{0A668ADB-812E-F1F2-95FB-57D043D53EB1}"/>
              </a:ext>
            </a:extLst>
          </p:cNvPr>
          <p:cNvSpPr txBox="1">
            <a:spLocks/>
          </p:cNvSpPr>
          <p:nvPr/>
        </p:nvSpPr>
        <p:spPr>
          <a:xfrm>
            <a:off x="660308" y="4267649"/>
            <a:ext cx="4193625" cy="517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UNDERSTAND METADATA</a:t>
            </a:r>
          </a:p>
        </p:txBody>
      </p:sp>
      <p:sp>
        <p:nvSpPr>
          <p:cNvPr id="34" name="Text Placeholder 9">
            <a:extLst>
              <a:ext uri="{FF2B5EF4-FFF2-40B4-BE49-F238E27FC236}">
                <a16:creationId xmlns:a16="http://schemas.microsoft.com/office/drawing/2014/main" id="{47FCA8BB-161E-2D9F-2260-CC8C43C3C752}"/>
              </a:ext>
            </a:extLst>
          </p:cNvPr>
          <p:cNvSpPr txBox="1">
            <a:spLocks/>
          </p:cNvSpPr>
          <p:nvPr/>
        </p:nvSpPr>
        <p:spPr>
          <a:xfrm>
            <a:off x="5065948" y="5952589"/>
            <a:ext cx="4535252" cy="12537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Captures data quality like uniqueness, completeness, compliance and score</a:t>
            </a:r>
          </a:p>
        </p:txBody>
      </p:sp>
      <p:sp>
        <p:nvSpPr>
          <p:cNvPr id="35" name="Text Placeholder 12">
            <a:extLst>
              <a:ext uri="{FF2B5EF4-FFF2-40B4-BE49-F238E27FC236}">
                <a16:creationId xmlns:a16="http://schemas.microsoft.com/office/drawing/2014/main" id="{80150D2A-D72A-04C8-DD61-F1B54D8453B6}"/>
              </a:ext>
            </a:extLst>
          </p:cNvPr>
          <p:cNvSpPr txBox="1">
            <a:spLocks/>
          </p:cNvSpPr>
          <p:nvPr/>
        </p:nvSpPr>
        <p:spPr>
          <a:xfrm>
            <a:off x="655474" y="5964881"/>
            <a:ext cx="4203668" cy="517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CONTROL </a:t>
            </a:r>
          </a:p>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DATA QUALITY</a:t>
            </a:r>
          </a:p>
        </p:txBody>
      </p:sp>
      <p:grpSp>
        <p:nvGrpSpPr>
          <p:cNvPr id="3" name="Group 2">
            <a:extLst>
              <a:ext uri="{FF2B5EF4-FFF2-40B4-BE49-F238E27FC236}">
                <a16:creationId xmlns:a16="http://schemas.microsoft.com/office/drawing/2014/main" id="{91FCAF34-BFDE-7FDE-4119-C8DF850662B0}"/>
              </a:ext>
            </a:extLst>
          </p:cNvPr>
          <p:cNvGrpSpPr/>
          <p:nvPr/>
        </p:nvGrpSpPr>
        <p:grpSpPr>
          <a:xfrm>
            <a:off x="13228099" y="6210300"/>
            <a:ext cx="3554087" cy="3541100"/>
            <a:chOff x="2339687" y="52481"/>
            <a:chExt cx="2369391" cy="2360733"/>
          </a:xfrm>
        </p:grpSpPr>
        <p:grpSp>
          <p:nvGrpSpPr>
            <p:cNvPr id="4" name="Group 3">
              <a:extLst>
                <a:ext uri="{FF2B5EF4-FFF2-40B4-BE49-F238E27FC236}">
                  <a16:creationId xmlns:a16="http://schemas.microsoft.com/office/drawing/2014/main" id="{8D64A091-C638-5067-80FC-98FA505708C4}"/>
                </a:ext>
              </a:extLst>
            </p:cNvPr>
            <p:cNvGrpSpPr/>
            <p:nvPr/>
          </p:nvGrpSpPr>
          <p:grpSpPr>
            <a:xfrm>
              <a:off x="2339687" y="52481"/>
              <a:ext cx="2369391" cy="2360733"/>
              <a:chOff x="2339687" y="52481"/>
              <a:chExt cx="2369391" cy="2360733"/>
            </a:xfrm>
          </p:grpSpPr>
          <p:sp>
            <p:nvSpPr>
              <p:cNvPr id="13" name="Rounded Rectangle 12">
                <a:extLst>
                  <a:ext uri="{FF2B5EF4-FFF2-40B4-BE49-F238E27FC236}">
                    <a16:creationId xmlns:a16="http://schemas.microsoft.com/office/drawing/2014/main" id="{86BDCBCB-BA6F-042C-E42A-B54EE6DB40F6}"/>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Rounded Rectangle 13">
                <a:extLst>
                  <a:ext uri="{FF2B5EF4-FFF2-40B4-BE49-F238E27FC236}">
                    <a16:creationId xmlns:a16="http://schemas.microsoft.com/office/drawing/2014/main" id="{D9868369-CF1E-45B0-FDDB-AE75E9FCF7BF}"/>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Freeform 14">
                <a:extLst>
                  <a:ext uri="{FF2B5EF4-FFF2-40B4-BE49-F238E27FC236}">
                    <a16:creationId xmlns:a16="http://schemas.microsoft.com/office/drawing/2014/main" id="{38FFC654-BCEA-F5E0-30CA-7D445BA8BCE6}"/>
                  </a:ext>
                </a:extLst>
              </p:cNvPr>
              <p:cNvSpPr/>
              <p:nvPr/>
            </p:nvSpPr>
            <p:spPr>
              <a:xfrm>
                <a:off x="2339687" y="5248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0" name="TextBox 9">
              <a:extLst>
                <a:ext uri="{FF2B5EF4-FFF2-40B4-BE49-F238E27FC236}">
                  <a16:creationId xmlns:a16="http://schemas.microsoft.com/office/drawing/2014/main" id="{25B3C377-3AE7-8F20-8604-9C24FF14290B}"/>
                </a:ext>
              </a:extLst>
            </p:cNvPr>
            <p:cNvSpPr txBox="1"/>
            <p:nvPr/>
          </p:nvSpPr>
          <p:spPr>
            <a:xfrm>
              <a:off x="2434430" y="269371"/>
              <a:ext cx="1558637" cy="615553"/>
            </a:xfrm>
            <a:prstGeom prst="rect">
              <a:avLst/>
            </a:prstGeom>
            <a:noFill/>
          </p:spPr>
          <p:txBody>
            <a:bodyPr wrap="square" rtlCol="0">
              <a:spAutoFit/>
            </a:bodyPr>
            <a:lstStyle/>
            <a:p>
              <a:r>
                <a:rPr lang="en-US" sz="5400" b="1" dirty="0">
                  <a:solidFill>
                    <a:schemeClr val="bg1"/>
                  </a:solidFill>
                  <a:latin typeface="+mj-lt"/>
                </a:rPr>
                <a:t>01</a:t>
              </a:r>
            </a:p>
          </p:txBody>
        </p:sp>
        <p:sp>
          <p:nvSpPr>
            <p:cNvPr id="11" name="Subtitle 2">
              <a:extLst>
                <a:ext uri="{FF2B5EF4-FFF2-40B4-BE49-F238E27FC236}">
                  <a16:creationId xmlns:a16="http://schemas.microsoft.com/office/drawing/2014/main" id="{A0BE376D-BD49-5955-4BDA-A5B068213A35}"/>
                </a:ext>
              </a:extLst>
            </p:cNvPr>
            <p:cNvSpPr txBox="1">
              <a:spLocks/>
            </p:cNvSpPr>
            <p:nvPr/>
          </p:nvSpPr>
          <p:spPr>
            <a:xfrm>
              <a:off x="2595715" y="1073598"/>
              <a:ext cx="1843593" cy="707886"/>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002060"/>
                  </a:solidFill>
                  <a:latin typeface="Montserrat" pitchFamily="2" charset="77"/>
                  <a:ea typeface="Lato Light" panose="020F0502020204030203" pitchFamily="34" charset="0"/>
                  <a:cs typeface="Mukta ExtraLight" panose="020B0000000000000000" pitchFamily="34" charset="77"/>
                </a:rPr>
                <a:t>METAINSIGHTS</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grpSp>
        <p:nvGrpSpPr>
          <p:cNvPr id="16" name="Group 15">
            <a:extLst>
              <a:ext uri="{FF2B5EF4-FFF2-40B4-BE49-F238E27FC236}">
                <a16:creationId xmlns:a16="http://schemas.microsoft.com/office/drawing/2014/main" id="{6F17504A-7CAF-26B1-3D42-6549D0E621B3}"/>
              </a:ext>
            </a:extLst>
          </p:cNvPr>
          <p:cNvGrpSpPr/>
          <p:nvPr/>
        </p:nvGrpSpPr>
        <p:grpSpPr>
          <a:xfrm>
            <a:off x="13220018" y="12026011"/>
            <a:ext cx="3575154" cy="3553104"/>
            <a:chOff x="2334300" y="4183676"/>
            <a:chExt cx="2383436" cy="2368736"/>
          </a:xfrm>
        </p:grpSpPr>
        <p:grpSp>
          <p:nvGrpSpPr>
            <p:cNvPr id="17" name="Group 16">
              <a:extLst>
                <a:ext uri="{FF2B5EF4-FFF2-40B4-BE49-F238E27FC236}">
                  <a16:creationId xmlns:a16="http://schemas.microsoft.com/office/drawing/2014/main" id="{B77A0378-6921-34AF-69DB-BD05911667D6}"/>
                </a:ext>
              </a:extLst>
            </p:cNvPr>
            <p:cNvGrpSpPr/>
            <p:nvPr/>
          </p:nvGrpSpPr>
          <p:grpSpPr>
            <a:xfrm>
              <a:off x="2334300" y="4183676"/>
              <a:ext cx="2383436" cy="2368736"/>
              <a:chOff x="2325642" y="52481"/>
              <a:chExt cx="2383436" cy="2368736"/>
            </a:xfrm>
          </p:grpSpPr>
          <p:sp>
            <p:nvSpPr>
              <p:cNvPr id="21" name="Rounded Rectangle 20">
                <a:extLst>
                  <a:ext uri="{FF2B5EF4-FFF2-40B4-BE49-F238E27FC236}">
                    <a16:creationId xmlns:a16="http://schemas.microsoft.com/office/drawing/2014/main" id="{A973D553-3745-3146-4B9F-6ED0508A49F3}"/>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a:extLst>
                  <a:ext uri="{FF2B5EF4-FFF2-40B4-BE49-F238E27FC236}">
                    <a16:creationId xmlns:a16="http://schemas.microsoft.com/office/drawing/2014/main" id="{B171402E-8F6D-FCE7-5D55-B6D6CC2DAC51}"/>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Freeform 22">
                <a:extLst>
                  <a:ext uri="{FF2B5EF4-FFF2-40B4-BE49-F238E27FC236}">
                    <a16:creationId xmlns:a16="http://schemas.microsoft.com/office/drawing/2014/main" id="{00E7CAAB-2F67-6FC5-64FA-9992EBB49406}"/>
                  </a:ext>
                </a:extLst>
              </p:cNvPr>
              <p:cNvSpPr/>
              <p:nvPr/>
            </p:nvSpPr>
            <p:spPr>
              <a:xfrm rot="16200000">
                <a:off x="2404505" y="1419969"/>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8" name="TextBox 17">
              <a:extLst>
                <a:ext uri="{FF2B5EF4-FFF2-40B4-BE49-F238E27FC236}">
                  <a16:creationId xmlns:a16="http://schemas.microsoft.com/office/drawing/2014/main" id="{04BEF66B-2B83-872C-4221-3976E5C0BDD2}"/>
                </a:ext>
              </a:extLst>
            </p:cNvPr>
            <p:cNvSpPr txBox="1"/>
            <p:nvPr/>
          </p:nvSpPr>
          <p:spPr>
            <a:xfrm>
              <a:off x="2536176" y="5824964"/>
              <a:ext cx="1558637" cy="615553"/>
            </a:xfrm>
            <a:prstGeom prst="rect">
              <a:avLst/>
            </a:prstGeom>
            <a:noFill/>
          </p:spPr>
          <p:txBody>
            <a:bodyPr wrap="square" rtlCol="0">
              <a:spAutoFit/>
            </a:bodyPr>
            <a:lstStyle/>
            <a:p>
              <a:r>
                <a:rPr lang="en-US" sz="5400" b="1" dirty="0">
                  <a:solidFill>
                    <a:schemeClr val="bg1"/>
                  </a:solidFill>
                  <a:latin typeface="+mj-lt"/>
                </a:rPr>
                <a:t>03</a:t>
              </a:r>
            </a:p>
          </p:txBody>
        </p:sp>
        <p:sp>
          <p:nvSpPr>
            <p:cNvPr id="19" name="Subtitle 2">
              <a:extLst>
                <a:ext uri="{FF2B5EF4-FFF2-40B4-BE49-F238E27FC236}">
                  <a16:creationId xmlns:a16="http://schemas.microsoft.com/office/drawing/2014/main" id="{D990B739-BF68-4B40-89AB-8D7172E2D571}"/>
                </a:ext>
              </a:extLst>
            </p:cNvPr>
            <p:cNvSpPr txBox="1">
              <a:spLocks/>
            </p:cNvSpPr>
            <p:nvPr/>
          </p:nvSpPr>
          <p:spPr>
            <a:xfrm>
              <a:off x="2393698" y="5261535"/>
              <a:ext cx="1843593"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FFC000"/>
                  </a:solidFill>
                  <a:latin typeface="Montserrat" pitchFamily="2" charset="77"/>
                  <a:ea typeface="Lato Light" panose="020F0502020204030203" pitchFamily="34" charset="0"/>
                  <a:cs typeface="Mukta ExtraLight" panose="020B0000000000000000" pitchFamily="34" charset="77"/>
                </a:rPr>
                <a:t>INTROSIGHT</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892B06C6-A306-CED7-F1B8-A608C6FFFB3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86385" y="4413681"/>
              <a:ext cx="759222" cy="759222"/>
            </a:xfrm>
            <a:prstGeom prst="rect">
              <a:avLst/>
            </a:prstGeom>
          </p:spPr>
        </p:pic>
      </p:grpSp>
      <p:grpSp>
        <p:nvGrpSpPr>
          <p:cNvPr id="24" name="Group 23">
            <a:extLst>
              <a:ext uri="{FF2B5EF4-FFF2-40B4-BE49-F238E27FC236}">
                <a16:creationId xmlns:a16="http://schemas.microsoft.com/office/drawing/2014/main" id="{F7727971-033E-48AB-F0E6-F57EA1067117}"/>
              </a:ext>
            </a:extLst>
          </p:cNvPr>
          <p:cNvGrpSpPr/>
          <p:nvPr/>
        </p:nvGrpSpPr>
        <p:grpSpPr>
          <a:xfrm>
            <a:off x="21123490" y="12254611"/>
            <a:ext cx="4745295" cy="3549897"/>
            <a:chOff x="7603281" y="4336076"/>
            <a:chExt cx="3163530" cy="2366598"/>
          </a:xfrm>
        </p:grpSpPr>
        <p:grpSp>
          <p:nvGrpSpPr>
            <p:cNvPr id="25" name="Group 24">
              <a:extLst>
                <a:ext uri="{FF2B5EF4-FFF2-40B4-BE49-F238E27FC236}">
                  <a16:creationId xmlns:a16="http://schemas.microsoft.com/office/drawing/2014/main" id="{6041092D-91E3-6D65-40B9-CEECC0D7AD1C}"/>
                </a:ext>
              </a:extLst>
            </p:cNvPr>
            <p:cNvGrpSpPr/>
            <p:nvPr/>
          </p:nvGrpSpPr>
          <p:grpSpPr>
            <a:xfrm>
              <a:off x="7603281" y="4336076"/>
              <a:ext cx="2360733" cy="2366598"/>
              <a:chOff x="2348345" y="52481"/>
              <a:chExt cx="2360733" cy="2366598"/>
            </a:xfrm>
          </p:grpSpPr>
          <p:sp>
            <p:nvSpPr>
              <p:cNvPr id="37" name="Rounded Rectangle 36">
                <a:extLst>
                  <a:ext uri="{FF2B5EF4-FFF2-40B4-BE49-F238E27FC236}">
                    <a16:creationId xmlns:a16="http://schemas.microsoft.com/office/drawing/2014/main" id="{371BCE17-D5D0-DF79-238E-5166B303B286}"/>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ounded Rectangle 37">
                <a:extLst>
                  <a:ext uri="{FF2B5EF4-FFF2-40B4-BE49-F238E27FC236}">
                    <a16:creationId xmlns:a16="http://schemas.microsoft.com/office/drawing/2014/main" id="{327FEB21-ABF3-8666-204C-A5EC978C3D42}"/>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Freeform 38">
                <a:extLst>
                  <a:ext uri="{FF2B5EF4-FFF2-40B4-BE49-F238E27FC236}">
                    <a16:creationId xmlns:a16="http://schemas.microsoft.com/office/drawing/2014/main" id="{EE9DB76B-AE9F-08DE-810F-35FF28D21E8C}"/>
                  </a:ext>
                </a:extLst>
              </p:cNvPr>
              <p:cNvSpPr/>
              <p:nvPr/>
            </p:nvSpPr>
            <p:spPr>
              <a:xfrm rot="10800000">
                <a:off x="3784298" y="1338967"/>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30" name="TextBox 29">
              <a:extLst>
                <a:ext uri="{FF2B5EF4-FFF2-40B4-BE49-F238E27FC236}">
                  <a16:creationId xmlns:a16="http://schemas.microsoft.com/office/drawing/2014/main" id="{A75C4DF9-42F5-352A-13C3-1B02DD33C602}"/>
                </a:ext>
              </a:extLst>
            </p:cNvPr>
            <p:cNvSpPr txBox="1"/>
            <p:nvPr/>
          </p:nvSpPr>
          <p:spPr>
            <a:xfrm>
              <a:off x="9208174" y="5913672"/>
              <a:ext cx="1558637" cy="615553"/>
            </a:xfrm>
            <a:prstGeom prst="rect">
              <a:avLst/>
            </a:prstGeom>
            <a:noFill/>
          </p:spPr>
          <p:txBody>
            <a:bodyPr wrap="square" rtlCol="0">
              <a:spAutoFit/>
            </a:bodyPr>
            <a:lstStyle/>
            <a:p>
              <a:r>
                <a:rPr lang="en-US" sz="5400" b="1" dirty="0">
                  <a:solidFill>
                    <a:schemeClr val="bg1"/>
                  </a:solidFill>
                  <a:latin typeface="+mj-lt"/>
                </a:rPr>
                <a:t>04</a:t>
              </a:r>
            </a:p>
          </p:txBody>
        </p:sp>
        <p:sp>
          <p:nvSpPr>
            <p:cNvPr id="32" name="Subtitle 2">
              <a:extLst>
                <a:ext uri="{FF2B5EF4-FFF2-40B4-BE49-F238E27FC236}">
                  <a16:creationId xmlns:a16="http://schemas.microsoft.com/office/drawing/2014/main" id="{50151887-B6C9-CD70-F1CE-B575690AD20D}"/>
                </a:ext>
              </a:extLst>
            </p:cNvPr>
            <p:cNvSpPr txBox="1">
              <a:spLocks/>
            </p:cNvSpPr>
            <p:nvPr/>
          </p:nvSpPr>
          <p:spPr>
            <a:xfrm>
              <a:off x="7837414" y="5328518"/>
              <a:ext cx="1818409"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TALK TO DATA</a:t>
              </a: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EBF1DB32-F8F2-9585-07CD-60AF971CA18F}"/>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12382" y="4637123"/>
              <a:ext cx="587685" cy="587685"/>
            </a:xfrm>
            <a:prstGeom prst="rect">
              <a:avLst/>
            </a:prstGeom>
          </p:spPr>
        </p:pic>
      </p:grpSp>
      <p:grpSp>
        <p:nvGrpSpPr>
          <p:cNvPr id="40" name="Group 39">
            <a:extLst>
              <a:ext uri="{FF2B5EF4-FFF2-40B4-BE49-F238E27FC236}">
                <a16:creationId xmlns:a16="http://schemas.microsoft.com/office/drawing/2014/main" id="{D8EC4648-DEEB-EECF-DEAF-C2BF0D8EEFB6}"/>
              </a:ext>
            </a:extLst>
          </p:cNvPr>
          <p:cNvGrpSpPr/>
          <p:nvPr/>
        </p:nvGrpSpPr>
        <p:grpSpPr>
          <a:xfrm>
            <a:off x="21110503" y="6055001"/>
            <a:ext cx="4605665" cy="3543918"/>
            <a:chOff x="7594622" y="203002"/>
            <a:chExt cx="3070443" cy="2362612"/>
          </a:xfrm>
        </p:grpSpPr>
        <p:grpSp>
          <p:nvGrpSpPr>
            <p:cNvPr id="41" name="Group 40">
              <a:extLst>
                <a:ext uri="{FF2B5EF4-FFF2-40B4-BE49-F238E27FC236}">
                  <a16:creationId xmlns:a16="http://schemas.microsoft.com/office/drawing/2014/main" id="{13EBB571-30AE-F62C-2BBB-DA3DB9AA122D}"/>
                </a:ext>
              </a:extLst>
            </p:cNvPr>
            <p:cNvGrpSpPr/>
            <p:nvPr/>
          </p:nvGrpSpPr>
          <p:grpSpPr>
            <a:xfrm>
              <a:off x="7594622" y="203002"/>
              <a:ext cx="2378977" cy="2362612"/>
              <a:chOff x="2348344" y="50602"/>
              <a:chExt cx="2378977" cy="2362612"/>
            </a:xfrm>
          </p:grpSpPr>
          <p:sp>
            <p:nvSpPr>
              <p:cNvPr id="43" name="Rounded Rectangle 42">
                <a:extLst>
                  <a:ext uri="{FF2B5EF4-FFF2-40B4-BE49-F238E27FC236}">
                    <a16:creationId xmlns:a16="http://schemas.microsoft.com/office/drawing/2014/main" id="{3CBAB261-31DF-CA71-C009-D6BAA4C30818}"/>
                  </a:ext>
                </a:extLst>
              </p:cNvPr>
              <p:cNvSpPr/>
              <p:nvPr/>
            </p:nvSpPr>
            <p:spPr>
              <a:xfrm>
                <a:off x="2348344"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a:extLst>
                  <a:ext uri="{FF2B5EF4-FFF2-40B4-BE49-F238E27FC236}">
                    <a16:creationId xmlns:a16="http://schemas.microsoft.com/office/drawing/2014/main" id="{20B9807C-F033-0767-4FDD-B3EF5EC7D197}"/>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Freeform 44">
                <a:extLst>
                  <a:ext uri="{FF2B5EF4-FFF2-40B4-BE49-F238E27FC236}">
                    <a16:creationId xmlns:a16="http://schemas.microsoft.com/office/drawing/2014/main" id="{6DC0C407-79FA-A847-FACA-D28655737554}"/>
                  </a:ext>
                </a:extLst>
              </p:cNvPr>
              <p:cNvSpPr/>
              <p:nvPr/>
            </p:nvSpPr>
            <p:spPr>
              <a:xfrm rot="5400000">
                <a:off x="3726072" y="-2826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42" name="TextBox 41">
              <a:extLst>
                <a:ext uri="{FF2B5EF4-FFF2-40B4-BE49-F238E27FC236}">
                  <a16:creationId xmlns:a16="http://schemas.microsoft.com/office/drawing/2014/main" id="{FA3241AF-2CE3-D4DE-697F-2F6CC6AC4B6F}"/>
                </a:ext>
              </a:extLst>
            </p:cNvPr>
            <p:cNvSpPr txBox="1"/>
            <p:nvPr/>
          </p:nvSpPr>
          <p:spPr>
            <a:xfrm>
              <a:off x="9106428" y="358079"/>
              <a:ext cx="1558637" cy="615553"/>
            </a:xfrm>
            <a:prstGeom prst="rect">
              <a:avLst/>
            </a:prstGeom>
            <a:noFill/>
          </p:spPr>
          <p:txBody>
            <a:bodyPr wrap="square" rtlCol="0">
              <a:spAutoFit/>
            </a:bodyPr>
            <a:lstStyle/>
            <a:p>
              <a:r>
                <a:rPr lang="en-US" sz="5400" b="1">
                  <a:solidFill>
                    <a:schemeClr val="bg1"/>
                  </a:solidFill>
                  <a:latin typeface="+mj-lt"/>
                </a:rPr>
                <a:t>02</a:t>
              </a:r>
            </a:p>
          </p:txBody>
        </p:sp>
      </p:grpSp>
      <p:sp>
        <p:nvSpPr>
          <p:cNvPr id="46" name="Freeform 45">
            <a:extLst>
              <a:ext uri="{FF2B5EF4-FFF2-40B4-BE49-F238E27FC236}">
                <a16:creationId xmlns:a16="http://schemas.microsoft.com/office/drawing/2014/main" id="{90E80FEC-D3D8-6236-DA2E-867F3BB5F5D6}"/>
              </a:ext>
            </a:extLst>
          </p:cNvPr>
          <p:cNvSpPr/>
          <p:nvPr/>
        </p:nvSpPr>
        <p:spPr>
          <a:xfrm rot="5400000">
            <a:off x="19345219" y="7372799"/>
            <a:ext cx="3363016" cy="3206099"/>
          </a:xfrm>
          <a:custGeom>
            <a:avLst/>
            <a:gdLst>
              <a:gd name="connsiteX0" fmla="*/ 0 w 2025698"/>
              <a:gd name="connsiteY0" fmla="*/ 2025700 h 2025700"/>
              <a:gd name="connsiteX1" fmla="*/ 17698 w 2025698"/>
              <a:gd name="connsiteY1" fmla="*/ 1909745 h 2025700"/>
              <a:gd name="connsiteX2" fmla="*/ 1909746 w 2025698"/>
              <a:gd name="connsiteY2" fmla="*/ 17697 h 2025700"/>
              <a:gd name="connsiteX3" fmla="*/ 2025698 w 2025698"/>
              <a:gd name="connsiteY3" fmla="*/ 0 h 2025700"/>
              <a:gd name="connsiteX4" fmla="*/ 2025698 w 2025698"/>
              <a:gd name="connsiteY4" fmla="*/ 821468 h 2025700"/>
              <a:gd name="connsiteX5" fmla="*/ 1917038 w 2025698"/>
              <a:gd name="connsiteY5" fmla="*/ 849407 h 2025700"/>
              <a:gd name="connsiteX6" fmla="*/ 849407 w 2025698"/>
              <a:gd name="connsiteY6" fmla="*/ 1917038 h 2025700"/>
              <a:gd name="connsiteX7" fmla="*/ 821467 w 2025698"/>
              <a:gd name="connsiteY7" fmla="*/ 2025700 h 2025700"/>
              <a:gd name="connsiteX8" fmla="*/ 0 w 2025698"/>
              <a:gd name="connsiteY8" fmla="*/ 2025700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8" h="2025700">
                <a:moveTo>
                  <a:pt x="0" y="2025700"/>
                </a:moveTo>
                <a:lnTo>
                  <a:pt x="17698" y="1909745"/>
                </a:lnTo>
                <a:cubicBezTo>
                  <a:pt x="212034" y="960047"/>
                  <a:pt x="960047" y="212034"/>
                  <a:pt x="1909746" y="17697"/>
                </a:cubicBezTo>
                <a:lnTo>
                  <a:pt x="2025698" y="0"/>
                </a:lnTo>
                <a:lnTo>
                  <a:pt x="2025698" y="821468"/>
                </a:lnTo>
                <a:lnTo>
                  <a:pt x="1917038" y="849407"/>
                </a:lnTo>
                <a:cubicBezTo>
                  <a:pt x="1408719" y="1007510"/>
                  <a:pt x="1007510" y="1408720"/>
                  <a:pt x="849407" y="1917038"/>
                </a:cubicBezTo>
                <a:lnTo>
                  <a:pt x="821467" y="2025700"/>
                </a:lnTo>
                <a:lnTo>
                  <a:pt x="0" y="20257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7" name="Freeform 46">
            <a:extLst>
              <a:ext uri="{FF2B5EF4-FFF2-40B4-BE49-F238E27FC236}">
                <a16:creationId xmlns:a16="http://schemas.microsoft.com/office/drawing/2014/main" id="{873EB01F-C501-16FF-1EE8-A7ABB23BBABA}"/>
              </a:ext>
            </a:extLst>
          </p:cNvPr>
          <p:cNvSpPr/>
          <p:nvPr/>
        </p:nvSpPr>
        <p:spPr>
          <a:xfrm rot="5400000">
            <a:off x="15262915" y="7294344"/>
            <a:ext cx="3038546" cy="3038544"/>
          </a:xfrm>
          <a:custGeom>
            <a:avLst/>
            <a:gdLst>
              <a:gd name="connsiteX0" fmla="*/ 0 w 2025697"/>
              <a:gd name="connsiteY0" fmla="*/ 0 h 2025696"/>
              <a:gd name="connsiteX1" fmla="*/ 821466 w 2025697"/>
              <a:gd name="connsiteY1" fmla="*/ 0 h 2025696"/>
              <a:gd name="connsiteX2" fmla="*/ 849406 w 2025697"/>
              <a:gd name="connsiteY2" fmla="*/ 108661 h 2025696"/>
              <a:gd name="connsiteX3" fmla="*/ 1917037 w 2025697"/>
              <a:gd name="connsiteY3" fmla="*/ 1176292 h 2025696"/>
              <a:gd name="connsiteX4" fmla="*/ 2025697 w 2025697"/>
              <a:gd name="connsiteY4" fmla="*/ 1204231 h 2025696"/>
              <a:gd name="connsiteX5" fmla="*/ 2025696 w 2025697"/>
              <a:gd name="connsiteY5" fmla="*/ 2025696 h 2025696"/>
              <a:gd name="connsiteX6" fmla="*/ 1909744 w 2025697"/>
              <a:gd name="connsiteY6" fmla="*/ 2008000 h 2025696"/>
              <a:gd name="connsiteX7" fmla="*/ 17697 w 2025697"/>
              <a:gd name="connsiteY7" fmla="*/ 115952 h 2025696"/>
              <a:gd name="connsiteX8" fmla="*/ 0 w 2025697"/>
              <a:gd name="connsiteY8" fmla="*/ 0 h 20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7" h="2025696">
                <a:moveTo>
                  <a:pt x="0" y="0"/>
                </a:moveTo>
                <a:lnTo>
                  <a:pt x="821466" y="0"/>
                </a:lnTo>
                <a:lnTo>
                  <a:pt x="849406" y="108661"/>
                </a:lnTo>
                <a:cubicBezTo>
                  <a:pt x="1007509" y="616979"/>
                  <a:pt x="1408718" y="1018189"/>
                  <a:pt x="1917037" y="1176292"/>
                </a:cubicBezTo>
                <a:lnTo>
                  <a:pt x="2025697" y="1204231"/>
                </a:lnTo>
                <a:lnTo>
                  <a:pt x="2025696" y="2025696"/>
                </a:lnTo>
                <a:lnTo>
                  <a:pt x="1909744" y="2008000"/>
                </a:lnTo>
                <a:cubicBezTo>
                  <a:pt x="960046" y="1813663"/>
                  <a:pt x="212033" y="1065650"/>
                  <a:pt x="17697" y="115952"/>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8" name="Freeform 47">
            <a:extLst>
              <a:ext uri="{FF2B5EF4-FFF2-40B4-BE49-F238E27FC236}">
                <a16:creationId xmlns:a16="http://schemas.microsoft.com/office/drawing/2014/main" id="{6F3BABB7-92FD-44BC-6899-EA40C28ACC35}"/>
              </a:ext>
            </a:extLst>
          </p:cNvPr>
          <p:cNvSpPr/>
          <p:nvPr/>
        </p:nvSpPr>
        <p:spPr>
          <a:xfrm rot="5400000">
            <a:off x="15197082" y="11389280"/>
            <a:ext cx="3170207" cy="3038544"/>
          </a:xfrm>
          <a:custGeom>
            <a:avLst/>
            <a:gdLst>
              <a:gd name="connsiteX0" fmla="*/ 0 w 2025700"/>
              <a:gd name="connsiteY0" fmla="*/ 2025697 h 2025697"/>
              <a:gd name="connsiteX1" fmla="*/ 1 w 2025700"/>
              <a:gd name="connsiteY1" fmla="*/ 1204232 h 2025697"/>
              <a:gd name="connsiteX2" fmla="*/ 108664 w 2025700"/>
              <a:gd name="connsiteY2" fmla="*/ 1176292 h 2025697"/>
              <a:gd name="connsiteX3" fmla="*/ 1176295 w 2025700"/>
              <a:gd name="connsiteY3" fmla="*/ 108661 h 2025697"/>
              <a:gd name="connsiteX4" fmla="*/ 1204234 w 2025700"/>
              <a:gd name="connsiteY4" fmla="*/ 0 h 2025697"/>
              <a:gd name="connsiteX5" fmla="*/ 2025700 w 2025700"/>
              <a:gd name="connsiteY5" fmla="*/ 0 h 2025697"/>
              <a:gd name="connsiteX6" fmla="*/ 2008004 w 2025700"/>
              <a:gd name="connsiteY6" fmla="*/ 115952 h 2025697"/>
              <a:gd name="connsiteX7" fmla="*/ 115955 w 2025700"/>
              <a:gd name="connsiteY7" fmla="*/ 2008000 h 2025697"/>
              <a:gd name="connsiteX8" fmla="*/ 0 w 2025700"/>
              <a:gd name="connsiteY8" fmla="*/ 2025697 h 20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697">
                <a:moveTo>
                  <a:pt x="0" y="2025697"/>
                </a:moveTo>
                <a:lnTo>
                  <a:pt x="1" y="1204232"/>
                </a:lnTo>
                <a:lnTo>
                  <a:pt x="108664" y="1176292"/>
                </a:lnTo>
                <a:cubicBezTo>
                  <a:pt x="616982" y="1018189"/>
                  <a:pt x="1018192" y="616979"/>
                  <a:pt x="1176295" y="108661"/>
                </a:cubicBezTo>
                <a:lnTo>
                  <a:pt x="1204234" y="0"/>
                </a:lnTo>
                <a:lnTo>
                  <a:pt x="2025700" y="0"/>
                </a:lnTo>
                <a:lnTo>
                  <a:pt x="2008004" y="115952"/>
                </a:lnTo>
                <a:cubicBezTo>
                  <a:pt x="1813667" y="1065650"/>
                  <a:pt x="1065654" y="1813663"/>
                  <a:pt x="115955" y="2008000"/>
                </a:cubicBezTo>
                <a:lnTo>
                  <a:pt x="0" y="202569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49" name="Freeform 48">
            <a:extLst>
              <a:ext uri="{FF2B5EF4-FFF2-40B4-BE49-F238E27FC236}">
                <a16:creationId xmlns:a16="http://schemas.microsoft.com/office/drawing/2014/main" id="{5BB4970A-FA03-49B2-C4C7-6A84647F1BF4}"/>
              </a:ext>
            </a:extLst>
          </p:cNvPr>
          <p:cNvSpPr/>
          <p:nvPr/>
        </p:nvSpPr>
        <p:spPr>
          <a:xfrm rot="5400000">
            <a:off x="19424397" y="11288277"/>
            <a:ext cx="3204658" cy="3206097"/>
          </a:xfrm>
          <a:custGeom>
            <a:avLst/>
            <a:gdLst>
              <a:gd name="connsiteX0" fmla="*/ 0 w 2025700"/>
              <a:gd name="connsiteY0" fmla="*/ 821467 h 2025700"/>
              <a:gd name="connsiteX1" fmla="*/ 0 w 2025700"/>
              <a:gd name="connsiteY1" fmla="*/ 0 h 2025700"/>
              <a:gd name="connsiteX2" fmla="*/ 115955 w 2025700"/>
              <a:gd name="connsiteY2" fmla="*/ 17697 h 2025700"/>
              <a:gd name="connsiteX3" fmla="*/ 2008003 w 2025700"/>
              <a:gd name="connsiteY3" fmla="*/ 1909745 h 2025700"/>
              <a:gd name="connsiteX4" fmla="*/ 2025700 w 2025700"/>
              <a:gd name="connsiteY4" fmla="*/ 2025700 h 2025700"/>
              <a:gd name="connsiteX5" fmla="*/ 1204234 w 2025700"/>
              <a:gd name="connsiteY5" fmla="*/ 2025700 h 2025700"/>
              <a:gd name="connsiteX6" fmla="*/ 1176294 w 2025700"/>
              <a:gd name="connsiteY6" fmla="*/ 1917038 h 2025700"/>
              <a:gd name="connsiteX7" fmla="*/ 108663 w 2025700"/>
              <a:gd name="connsiteY7" fmla="*/ 849407 h 2025700"/>
              <a:gd name="connsiteX8" fmla="*/ 0 w 2025700"/>
              <a:gd name="connsiteY8" fmla="*/ 821467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700">
                <a:moveTo>
                  <a:pt x="0" y="821467"/>
                </a:moveTo>
                <a:lnTo>
                  <a:pt x="0" y="0"/>
                </a:lnTo>
                <a:lnTo>
                  <a:pt x="115955" y="17697"/>
                </a:lnTo>
                <a:cubicBezTo>
                  <a:pt x="1065653" y="212034"/>
                  <a:pt x="1813666" y="960047"/>
                  <a:pt x="2008003" y="1909745"/>
                </a:cubicBezTo>
                <a:lnTo>
                  <a:pt x="2025700" y="2025700"/>
                </a:lnTo>
                <a:lnTo>
                  <a:pt x="1204234" y="2025700"/>
                </a:lnTo>
                <a:lnTo>
                  <a:pt x="1176294" y="1917038"/>
                </a:lnTo>
                <a:cubicBezTo>
                  <a:pt x="1018191" y="1408720"/>
                  <a:pt x="616981" y="1007510"/>
                  <a:pt x="108663" y="849407"/>
                </a:cubicBezTo>
                <a:lnTo>
                  <a:pt x="0" y="821467"/>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50" name="Group 49">
            <a:extLst>
              <a:ext uri="{FF2B5EF4-FFF2-40B4-BE49-F238E27FC236}">
                <a16:creationId xmlns:a16="http://schemas.microsoft.com/office/drawing/2014/main" id="{F6BDF302-EB52-F68D-5FA6-93F7584162B8}"/>
              </a:ext>
            </a:extLst>
          </p:cNvPr>
          <p:cNvGrpSpPr/>
          <p:nvPr/>
        </p:nvGrpSpPr>
        <p:grpSpPr>
          <a:xfrm>
            <a:off x="16428498" y="8459927"/>
            <a:ext cx="4868141" cy="4868141"/>
            <a:chOff x="4473286" y="1806286"/>
            <a:chExt cx="3245427" cy="3245427"/>
          </a:xfrm>
        </p:grpSpPr>
        <p:sp>
          <p:nvSpPr>
            <p:cNvPr id="51" name="Oval 50">
              <a:extLst>
                <a:ext uri="{FF2B5EF4-FFF2-40B4-BE49-F238E27FC236}">
                  <a16:creationId xmlns:a16="http://schemas.microsoft.com/office/drawing/2014/main" id="{3D7562A2-2F06-ACFA-45F8-C9BFC745689A}"/>
                </a:ext>
              </a:extLst>
            </p:cNvPr>
            <p:cNvSpPr/>
            <p:nvPr/>
          </p:nvSpPr>
          <p:spPr>
            <a:xfrm>
              <a:off x="4473286" y="1806286"/>
              <a:ext cx="3245427" cy="3245427"/>
            </a:xfrm>
            <a:prstGeom prst="ellipse">
              <a:avLst/>
            </a:prstGeom>
            <a:solidFill>
              <a:schemeClr val="bg1"/>
            </a:solidFill>
            <a:ln w="76200">
              <a:solidFill>
                <a:schemeClr val="bg1">
                  <a:lumMod val="75000"/>
                </a:schemeClr>
              </a:solidFill>
            </a:ln>
            <a:effectLst>
              <a:outerShdw blurRad="210393"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TextBox 51">
              <a:extLst>
                <a:ext uri="{FF2B5EF4-FFF2-40B4-BE49-F238E27FC236}">
                  <a16:creationId xmlns:a16="http://schemas.microsoft.com/office/drawing/2014/main" id="{C48ADE18-D0AA-AFB0-5B9D-EDDF2CE5242F}"/>
                </a:ext>
              </a:extLst>
            </p:cNvPr>
            <p:cNvSpPr txBox="1"/>
            <p:nvPr/>
          </p:nvSpPr>
          <p:spPr>
            <a:xfrm>
              <a:off x="4978324" y="3261445"/>
              <a:ext cx="2313454" cy="430887"/>
            </a:xfrm>
            <a:prstGeom prst="rect">
              <a:avLst/>
            </a:prstGeom>
            <a:noFill/>
          </p:spPr>
          <p:txBody>
            <a:bodyPr wrap="square" rtlCol="0">
              <a:spAutoFit/>
            </a:bodyPr>
            <a:lstStyle/>
            <a:p>
              <a:pPr algn="ctr"/>
              <a:endParaRPr lang="en-US" sz="3600" b="1" dirty="0">
                <a:latin typeface="Lato" panose="020F0502020204030203" pitchFamily="34" charset="0"/>
                <a:ea typeface="Lato" panose="020F0502020204030203" pitchFamily="34" charset="0"/>
                <a:cs typeface="Lato" panose="020F0502020204030203" pitchFamily="34" charset="0"/>
              </a:endParaRPr>
            </a:p>
          </p:txBody>
        </p:sp>
      </p:grpSp>
      <p:sp>
        <p:nvSpPr>
          <p:cNvPr id="55" name="Subtitle 2">
            <a:extLst>
              <a:ext uri="{FF2B5EF4-FFF2-40B4-BE49-F238E27FC236}">
                <a16:creationId xmlns:a16="http://schemas.microsoft.com/office/drawing/2014/main" id="{1FE1B651-CDAD-BD23-489A-F71E91209136}"/>
              </a:ext>
            </a:extLst>
          </p:cNvPr>
          <p:cNvSpPr txBox="1">
            <a:spLocks/>
          </p:cNvSpPr>
          <p:nvPr/>
        </p:nvSpPr>
        <p:spPr>
          <a:xfrm>
            <a:off x="21247080" y="7301534"/>
            <a:ext cx="2765390" cy="1061829"/>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dirty="0">
                <a:solidFill>
                  <a:schemeClr val="tx1"/>
                </a:solidFill>
                <a:latin typeface="Lato" panose="020F0502020204030203" pitchFamily="34" charset="77"/>
                <a:ea typeface="Lato Light" panose="020F0502020204030203" pitchFamily="34" charset="0"/>
                <a:cs typeface="Mukta ExtraLight" panose="020B0000000000000000" pitchFamily="34" charset="77"/>
              </a:rPr>
              <a:t>DATASCULPT</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sp>
        <p:nvSpPr>
          <p:cNvPr id="89" name="Freeform 51">
            <a:extLst>
              <a:ext uri="{FF2B5EF4-FFF2-40B4-BE49-F238E27FC236}">
                <a16:creationId xmlns:a16="http://schemas.microsoft.com/office/drawing/2014/main" id="{1AA0B337-7668-FAD1-DF10-4EBB265D8AC2}"/>
              </a:ext>
            </a:extLst>
          </p:cNvPr>
          <p:cNvSpPr/>
          <p:nvPr/>
        </p:nvSpPr>
        <p:spPr>
          <a:xfrm>
            <a:off x="627701" y="7467569"/>
            <a:ext cx="1518198" cy="1518939"/>
          </a:xfrm>
          <a:custGeom>
            <a:avLst/>
            <a:gdLst>
              <a:gd name="connsiteX0" fmla="*/ 506066 w 1012132"/>
              <a:gd name="connsiteY0" fmla="*/ 1012626 h 1012626"/>
              <a:gd name="connsiteX1" fmla="*/ 0 w 1012132"/>
              <a:gd name="connsiteY1" fmla="*/ 506313 h 1012626"/>
              <a:gd name="connsiteX2" fmla="*/ 506066 w 1012132"/>
              <a:gd name="connsiteY2" fmla="*/ 0 h 1012626"/>
              <a:gd name="connsiteX3" fmla="*/ 1012132 w 1012132"/>
              <a:gd name="connsiteY3" fmla="*/ 506313 h 1012626"/>
              <a:gd name="connsiteX4" fmla="*/ 506066 w 1012132"/>
              <a:gd name="connsiteY4" fmla="*/ 1012626 h 1012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132" h="1012626">
                <a:moveTo>
                  <a:pt x="506066" y="1012626"/>
                </a:moveTo>
                <a:cubicBezTo>
                  <a:pt x="226703" y="1012626"/>
                  <a:pt x="0" y="785813"/>
                  <a:pt x="0" y="506313"/>
                </a:cubicBezTo>
                <a:cubicBezTo>
                  <a:pt x="0" y="226814"/>
                  <a:pt x="226703" y="0"/>
                  <a:pt x="506066" y="0"/>
                </a:cubicBezTo>
                <a:cubicBezTo>
                  <a:pt x="785429" y="0"/>
                  <a:pt x="1012132" y="226814"/>
                  <a:pt x="1012132" y="506313"/>
                </a:cubicBezTo>
                <a:cubicBezTo>
                  <a:pt x="1012132" y="785813"/>
                  <a:pt x="785429" y="1012626"/>
                  <a:pt x="506066" y="1012626"/>
                </a:cubicBezTo>
                <a:close/>
              </a:path>
            </a:pathLst>
          </a:custGeom>
          <a:solidFill>
            <a:schemeClr val="accent4">
              <a:lumMod val="75000"/>
            </a:schemeClr>
          </a:solidFill>
          <a:ln w="8925" cap="flat">
            <a:noFill/>
            <a:prstDash val="solid"/>
            <a:miter/>
          </a:ln>
        </p:spPr>
        <p:txBody>
          <a:bodyPr rtlCol="0" anchor="ctr"/>
          <a:lstStyle/>
          <a:p>
            <a:endParaRPr lang="en-US" sz="2700">
              <a:solidFill>
                <a:schemeClr val="bg1"/>
              </a:solidFill>
              <a:latin typeface="Montserrat" pitchFamily="2" charset="77"/>
            </a:endParaRPr>
          </a:p>
        </p:txBody>
      </p:sp>
      <p:sp>
        <p:nvSpPr>
          <p:cNvPr id="90" name="Text Placeholder 9">
            <a:extLst>
              <a:ext uri="{FF2B5EF4-FFF2-40B4-BE49-F238E27FC236}">
                <a16:creationId xmlns:a16="http://schemas.microsoft.com/office/drawing/2014/main" id="{F6755E41-DC54-3C00-FE08-6CDFC8BEC692}"/>
              </a:ext>
            </a:extLst>
          </p:cNvPr>
          <p:cNvSpPr txBox="1">
            <a:spLocks/>
          </p:cNvSpPr>
          <p:nvPr/>
        </p:nvSpPr>
        <p:spPr>
          <a:xfrm>
            <a:off x="5002416" y="7467568"/>
            <a:ext cx="4598784" cy="19841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Captures detail tracking of data journey from source to its destination including all transformations and processes through the journey. </a:t>
            </a:r>
          </a:p>
          <a:p>
            <a:pPr mar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Ensures data transparency, enabling user trust and audit how the data is created, modified and used.</a:t>
            </a:r>
          </a:p>
        </p:txBody>
      </p:sp>
      <p:sp>
        <p:nvSpPr>
          <p:cNvPr id="91" name="Text Placeholder 12">
            <a:extLst>
              <a:ext uri="{FF2B5EF4-FFF2-40B4-BE49-F238E27FC236}">
                <a16:creationId xmlns:a16="http://schemas.microsoft.com/office/drawing/2014/main" id="{E3C223EF-2A42-25CD-CC05-8A9A89EBA1C5}"/>
              </a:ext>
            </a:extLst>
          </p:cNvPr>
          <p:cNvSpPr txBox="1">
            <a:spLocks/>
          </p:cNvSpPr>
          <p:nvPr/>
        </p:nvSpPr>
        <p:spPr>
          <a:xfrm>
            <a:off x="756482" y="7745015"/>
            <a:ext cx="4203668" cy="517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DATA</a:t>
            </a:r>
          </a:p>
          <a:p>
            <a:pPr marL="0" indent="0">
              <a:buNone/>
            </a:pPr>
            <a:r>
              <a:rPr lang="en-US" sz="3000" b="1" dirty="0">
                <a:solidFill>
                  <a:schemeClr val="bg1"/>
                </a:solidFill>
                <a:latin typeface="Montserrat" pitchFamily="2" charset="77"/>
                <a:ea typeface="Lato" panose="020F0502020204030203" pitchFamily="34" charset="0"/>
                <a:cs typeface="Lato" panose="020F0502020204030203" pitchFamily="34" charset="0"/>
              </a:rPr>
              <a:t>LINEAGE</a:t>
            </a:r>
          </a:p>
        </p:txBody>
      </p:sp>
      <p:pic>
        <p:nvPicPr>
          <p:cNvPr id="9" name="Picture 8" descr="A blue and green logo&#10;&#10;Description automatically generated">
            <a:extLst>
              <a:ext uri="{FF2B5EF4-FFF2-40B4-BE49-F238E27FC236}">
                <a16:creationId xmlns:a16="http://schemas.microsoft.com/office/drawing/2014/main" id="{A11893F0-DD6D-733B-1128-0180ACD0F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65601" y="10226675"/>
            <a:ext cx="3470181" cy="680782"/>
          </a:xfrm>
          <a:prstGeom prst="rect">
            <a:avLst/>
          </a:prstGeom>
        </p:spPr>
      </p:pic>
      <p:sp>
        <p:nvSpPr>
          <p:cNvPr id="12" name="Subtitle 2">
            <a:extLst>
              <a:ext uri="{FF2B5EF4-FFF2-40B4-BE49-F238E27FC236}">
                <a16:creationId xmlns:a16="http://schemas.microsoft.com/office/drawing/2014/main" id="{C1544DC0-E53C-9B71-A116-AD95AD476048}"/>
              </a:ext>
            </a:extLst>
          </p:cNvPr>
          <p:cNvSpPr txBox="1">
            <a:spLocks/>
          </p:cNvSpPr>
          <p:nvPr/>
        </p:nvSpPr>
        <p:spPr>
          <a:xfrm>
            <a:off x="17224333" y="11012618"/>
            <a:ext cx="3886607" cy="877163"/>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4800" b="1" dirty="0">
                <a:solidFill>
                  <a:srgbClr val="7030A0"/>
                </a:solidFill>
                <a:latin typeface="Montserrat" pitchFamily="2" charset="77"/>
                <a:ea typeface="Lato Light" panose="020F0502020204030203" pitchFamily="34" charset="0"/>
                <a:cs typeface="Mukta ExtraLight" panose="020B0000000000000000" pitchFamily="34" charset="77"/>
              </a:rPr>
              <a:t>PRODUCTS</a:t>
            </a:r>
          </a:p>
        </p:txBody>
      </p:sp>
    </p:spTree>
    <p:extLst>
      <p:ext uri="{BB962C8B-B14F-4D97-AF65-F5344CB8AC3E}">
        <p14:creationId xmlns:p14="http://schemas.microsoft.com/office/powerpoint/2010/main" val="1169825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5F6732-D4A4-DEBC-DEA5-9423D4091A66}"/>
              </a:ext>
            </a:extLst>
          </p:cNvPr>
          <p:cNvSpPr/>
          <p:nvPr/>
        </p:nvSpPr>
        <p:spPr>
          <a:xfrm>
            <a:off x="-190065" y="-90123"/>
            <a:ext cx="18537165" cy="10594270"/>
          </a:xfrm>
          <a:prstGeom prst="rect">
            <a:avLst/>
          </a:prstGeom>
          <a:solidFill>
            <a:srgbClr val="000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8" name="Group 7">
            <a:extLst>
              <a:ext uri="{FF2B5EF4-FFF2-40B4-BE49-F238E27FC236}">
                <a16:creationId xmlns:a16="http://schemas.microsoft.com/office/drawing/2014/main" id="{DB5D0006-215B-5E5F-9066-350061731D07}"/>
              </a:ext>
            </a:extLst>
          </p:cNvPr>
          <p:cNvGrpSpPr/>
          <p:nvPr/>
        </p:nvGrpSpPr>
        <p:grpSpPr>
          <a:xfrm>
            <a:off x="-6190612" y="5753100"/>
            <a:ext cx="3554087" cy="3541100"/>
            <a:chOff x="2339687" y="52481"/>
            <a:chExt cx="2369391" cy="2360733"/>
          </a:xfrm>
        </p:grpSpPr>
        <p:grpSp>
          <p:nvGrpSpPr>
            <p:cNvPr id="9" name="Group 8">
              <a:extLst>
                <a:ext uri="{FF2B5EF4-FFF2-40B4-BE49-F238E27FC236}">
                  <a16:creationId xmlns:a16="http://schemas.microsoft.com/office/drawing/2014/main" id="{D8B44978-5FBF-3BEF-329D-9B1C6B14B3F0}"/>
                </a:ext>
              </a:extLst>
            </p:cNvPr>
            <p:cNvGrpSpPr/>
            <p:nvPr/>
          </p:nvGrpSpPr>
          <p:grpSpPr>
            <a:xfrm>
              <a:off x="2339687" y="52481"/>
              <a:ext cx="2369391" cy="2360733"/>
              <a:chOff x="2339687" y="52481"/>
              <a:chExt cx="2369391" cy="2360733"/>
            </a:xfrm>
          </p:grpSpPr>
          <p:sp>
            <p:nvSpPr>
              <p:cNvPr id="23" name="Rounded Rectangle 22">
                <a:extLst>
                  <a:ext uri="{FF2B5EF4-FFF2-40B4-BE49-F238E27FC236}">
                    <a16:creationId xmlns:a16="http://schemas.microsoft.com/office/drawing/2014/main" id="{A4D3EF95-E5E5-719C-5325-321429EB5DE6}"/>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Rounded Rectangle 24">
                <a:extLst>
                  <a:ext uri="{FF2B5EF4-FFF2-40B4-BE49-F238E27FC236}">
                    <a16:creationId xmlns:a16="http://schemas.microsoft.com/office/drawing/2014/main" id="{6EFC2AAA-0EF7-91C5-1C68-1B17AEA979DF}"/>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Freeform 25">
                <a:extLst>
                  <a:ext uri="{FF2B5EF4-FFF2-40B4-BE49-F238E27FC236}">
                    <a16:creationId xmlns:a16="http://schemas.microsoft.com/office/drawing/2014/main" id="{A8530AED-830D-65FC-294E-03C7D36F4465}"/>
                  </a:ext>
                </a:extLst>
              </p:cNvPr>
              <p:cNvSpPr/>
              <p:nvPr/>
            </p:nvSpPr>
            <p:spPr>
              <a:xfrm>
                <a:off x="2339687" y="5248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11" name="TextBox 10">
              <a:extLst>
                <a:ext uri="{FF2B5EF4-FFF2-40B4-BE49-F238E27FC236}">
                  <a16:creationId xmlns:a16="http://schemas.microsoft.com/office/drawing/2014/main" id="{7AB3B3F6-CAB4-43CC-9247-86F9B5434000}"/>
                </a:ext>
              </a:extLst>
            </p:cNvPr>
            <p:cNvSpPr txBox="1"/>
            <p:nvPr/>
          </p:nvSpPr>
          <p:spPr>
            <a:xfrm>
              <a:off x="2434430" y="269371"/>
              <a:ext cx="1558637" cy="615553"/>
            </a:xfrm>
            <a:prstGeom prst="rect">
              <a:avLst/>
            </a:prstGeom>
            <a:noFill/>
          </p:spPr>
          <p:txBody>
            <a:bodyPr wrap="square" rtlCol="0">
              <a:spAutoFit/>
            </a:bodyPr>
            <a:lstStyle/>
            <a:p>
              <a:r>
                <a:rPr lang="en-US" sz="5400" b="1" dirty="0">
                  <a:solidFill>
                    <a:schemeClr val="bg1"/>
                  </a:solidFill>
                  <a:latin typeface="+mj-lt"/>
                </a:rPr>
                <a:t>01</a:t>
              </a:r>
            </a:p>
          </p:txBody>
        </p:sp>
        <p:sp>
          <p:nvSpPr>
            <p:cNvPr id="18" name="Subtitle 2">
              <a:extLst>
                <a:ext uri="{FF2B5EF4-FFF2-40B4-BE49-F238E27FC236}">
                  <a16:creationId xmlns:a16="http://schemas.microsoft.com/office/drawing/2014/main" id="{1277276A-E481-950A-0621-31B5C64E04D1}"/>
                </a:ext>
              </a:extLst>
            </p:cNvPr>
            <p:cNvSpPr txBox="1">
              <a:spLocks/>
            </p:cNvSpPr>
            <p:nvPr/>
          </p:nvSpPr>
          <p:spPr>
            <a:xfrm>
              <a:off x="2595715" y="1073598"/>
              <a:ext cx="1843593" cy="707886"/>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002060"/>
                  </a:solidFill>
                  <a:latin typeface="Montserrat" pitchFamily="2" charset="77"/>
                  <a:ea typeface="Lato Light" panose="020F0502020204030203" pitchFamily="34" charset="0"/>
                  <a:cs typeface="Mukta ExtraLight" panose="020B0000000000000000" pitchFamily="34" charset="77"/>
                </a:rPr>
                <a:t>METAINSIGHTS</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grpSp>
        <p:nvGrpSpPr>
          <p:cNvPr id="27" name="Group 26">
            <a:extLst>
              <a:ext uri="{FF2B5EF4-FFF2-40B4-BE49-F238E27FC236}">
                <a16:creationId xmlns:a16="http://schemas.microsoft.com/office/drawing/2014/main" id="{0EA68515-6F3F-2DD1-FDDE-B15839EE5AA5}"/>
              </a:ext>
            </a:extLst>
          </p:cNvPr>
          <p:cNvGrpSpPr/>
          <p:nvPr/>
        </p:nvGrpSpPr>
        <p:grpSpPr>
          <a:xfrm>
            <a:off x="-6198693" y="11683282"/>
            <a:ext cx="3575154" cy="3553104"/>
            <a:chOff x="2334300" y="4183676"/>
            <a:chExt cx="2383436" cy="2368736"/>
          </a:xfrm>
        </p:grpSpPr>
        <p:grpSp>
          <p:nvGrpSpPr>
            <p:cNvPr id="28" name="Group 27">
              <a:extLst>
                <a:ext uri="{FF2B5EF4-FFF2-40B4-BE49-F238E27FC236}">
                  <a16:creationId xmlns:a16="http://schemas.microsoft.com/office/drawing/2014/main" id="{5BE26A7F-B888-1965-CD83-53848F044596}"/>
                </a:ext>
              </a:extLst>
            </p:cNvPr>
            <p:cNvGrpSpPr/>
            <p:nvPr/>
          </p:nvGrpSpPr>
          <p:grpSpPr>
            <a:xfrm>
              <a:off x="2334300" y="4183676"/>
              <a:ext cx="2383436" cy="2368736"/>
              <a:chOff x="2325642" y="52481"/>
              <a:chExt cx="2383436" cy="2368736"/>
            </a:xfrm>
          </p:grpSpPr>
          <p:sp>
            <p:nvSpPr>
              <p:cNvPr id="32" name="Rounded Rectangle 31">
                <a:extLst>
                  <a:ext uri="{FF2B5EF4-FFF2-40B4-BE49-F238E27FC236}">
                    <a16:creationId xmlns:a16="http://schemas.microsoft.com/office/drawing/2014/main" id="{9C8B8853-A35B-AB06-1373-825E609DAB91}"/>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Rounded Rectangle 37">
                <a:extLst>
                  <a:ext uri="{FF2B5EF4-FFF2-40B4-BE49-F238E27FC236}">
                    <a16:creationId xmlns:a16="http://schemas.microsoft.com/office/drawing/2014/main" id="{21E4951E-4A6C-B946-E402-7BDF55777678}"/>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Freeform 38">
                <a:extLst>
                  <a:ext uri="{FF2B5EF4-FFF2-40B4-BE49-F238E27FC236}">
                    <a16:creationId xmlns:a16="http://schemas.microsoft.com/office/drawing/2014/main" id="{190A3130-E5EB-E2F8-7FD6-3B3CEE7E023D}"/>
                  </a:ext>
                </a:extLst>
              </p:cNvPr>
              <p:cNvSpPr/>
              <p:nvPr/>
            </p:nvSpPr>
            <p:spPr>
              <a:xfrm rot="16200000">
                <a:off x="2404505" y="1419969"/>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29" name="TextBox 28">
              <a:extLst>
                <a:ext uri="{FF2B5EF4-FFF2-40B4-BE49-F238E27FC236}">
                  <a16:creationId xmlns:a16="http://schemas.microsoft.com/office/drawing/2014/main" id="{140274B5-8A8F-D2DE-B58E-2A7C92179AC5}"/>
                </a:ext>
              </a:extLst>
            </p:cNvPr>
            <p:cNvSpPr txBox="1"/>
            <p:nvPr/>
          </p:nvSpPr>
          <p:spPr>
            <a:xfrm>
              <a:off x="2536176" y="5824964"/>
              <a:ext cx="1558637" cy="615553"/>
            </a:xfrm>
            <a:prstGeom prst="rect">
              <a:avLst/>
            </a:prstGeom>
            <a:noFill/>
          </p:spPr>
          <p:txBody>
            <a:bodyPr wrap="square" rtlCol="0">
              <a:spAutoFit/>
            </a:bodyPr>
            <a:lstStyle/>
            <a:p>
              <a:r>
                <a:rPr lang="en-US" sz="5400" b="1" dirty="0">
                  <a:solidFill>
                    <a:schemeClr val="bg1"/>
                  </a:solidFill>
                  <a:latin typeface="+mj-lt"/>
                </a:rPr>
                <a:t>03</a:t>
              </a:r>
            </a:p>
          </p:txBody>
        </p:sp>
        <p:sp>
          <p:nvSpPr>
            <p:cNvPr id="30" name="Subtitle 2">
              <a:extLst>
                <a:ext uri="{FF2B5EF4-FFF2-40B4-BE49-F238E27FC236}">
                  <a16:creationId xmlns:a16="http://schemas.microsoft.com/office/drawing/2014/main" id="{71A9FEBD-1AB0-FA58-0F75-01EBE3D8B874}"/>
                </a:ext>
              </a:extLst>
            </p:cNvPr>
            <p:cNvSpPr txBox="1">
              <a:spLocks/>
            </p:cNvSpPr>
            <p:nvPr/>
          </p:nvSpPr>
          <p:spPr>
            <a:xfrm>
              <a:off x="2393698" y="5261535"/>
              <a:ext cx="1843593"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FFC000"/>
                  </a:solidFill>
                  <a:latin typeface="Montserrat" pitchFamily="2" charset="77"/>
                  <a:ea typeface="Lato Light" panose="020F0502020204030203" pitchFamily="34" charset="0"/>
                  <a:cs typeface="Mukta ExtraLight" panose="020B0000000000000000" pitchFamily="34" charset="77"/>
                </a:rPr>
                <a:t>INTROSIGHT</a:t>
              </a:r>
            </a:p>
          </p:txBody>
        </p:sp>
      </p:grpSp>
      <p:grpSp>
        <p:nvGrpSpPr>
          <p:cNvPr id="50" name="Group 49">
            <a:extLst>
              <a:ext uri="{FF2B5EF4-FFF2-40B4-BE49-F238E27FC236}">
                <a16:creationId xmlns:a16="http://schemas.microsoft.com/office/drawing/2014/main" id="{851EAC2F-91FE-E641-776A-71FB7B039F5F}"/>
              </a:ext>
            </a:extLst>
          </p:cNvPr>
          <p:cNvGrpSpPr/>
          <p:nvPr/>
        </p:nvGrpSpPr>
        <p:grpSpPr>
          <a:xfrm>
            <a:off x="1704779" y="11911882"/>
            <a:ext cx="4745295" cy="3549897"/>
            <a:chOff x="7603281" y="4336076"/>
            <a:chExt cx="3163530" cy="2366598"/>
          </a:xfrm>
        </p:grpSpPr>
        <p:grpSp>
          <p:nvGrpSpPr>
            <p:cNvPr id="51" name="Group 50">
              <a:extLst>
                <a:ext uri="{FF2B5EF4-FFF2-40B4-BE49-F238E27FC236}">
                  <a16:creationId xmlns:a16="http://schemas.microsoft.com/office/drawing/2014/main" id="{199343A3-02FC-169E-CDA9-0DF1497501B1}"/>
                </a:ext>
              </a:extLst>
            </p:cNvPr>
            <p:cNvGrpSpPr/>
            <p:nvPr/>
          </p:nvGrpSpPr>
          <p:grpSpPr>
            <a:xfrm>
              <a:off x="7603281" y="4336076"/>
              <a:ext cx="2360733" cy="2366598"/>
              <a:chOff x="2348345" y="52481"/>
              <a:chExt cx="2360733" cy="2366598"/>
            </a:xfrm>
          </p:grpSpPr>
          <p:sp>
            <p:nvSpPr>
              <p:cNvPr id="58" name="Rounded Rectangle 57">
                <a:extLst>
                  <a:ext uri="{FF2B5EF4-FFF2-40B4-BE49-F238E27FC236}">
                    <a16:creationId xmlns:a16="http://schemas.microsoft.com/office/drawing/2014/main" id="{F3740E45-7F9E-59C6-303B-EB80AE77B20C}"/>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9" name="Rounded Rectangle 58">
                <a:extLst>
                  <a:ext uri="{FF2B5EF4-FFF2-40B4-BE49-F238E27FC236}">
                    <a16:creationId xmlns:a16="http://schemas.microsoft.com/office/drawing/2014/main" id="{6DCA5F8C-A2C6-D590-A59B-D90873AC0F2B}"/>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Freeform 59">
                <a:extLst>
                  <a:ext uri="{FF2B5EF4-FFF2-40B4-BE49-F238E27FC236}">
                    <a16:creationId xmlns:a16="http://schemas.microsoft.com/office/drawing/2014/main" id="{EE4C2695-AACE-AD8C-1520-7664C550646C}"/>
                  </a:ext>
                </a:extLst>
              </p:cNvPr>
              <p:cNvSpPr/>
              <p:nvPr/>
            </p:nvSpPr>
            <p:spPr>
              <a:xfrm rot="10800000">
                <a:off x="3784298" y="1338967"/>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55" name="TextBox 54">
              <a:extLst>
                <a:ext uri="{FF2B5EF4-FFF2-40B4-BE49-F238E27FC236}">
                  <a16:creationId xmlns:a16="http://schemas.microsoft.com/office/drawing/2014/main" id="{DDB5F52A-79AB-562A-1F7C-1091214E9FEA}"/>
                </a:ext>
              </a:extLst>
            </p:cNvPr>
            <p:cNvSpPr txBox="1"/>
            <p:nvPr/>
          </p:nvSpPr>
          <p:spPr>
            <a:xfrm>
              <a:off x="9208174" y="5913672"/>
              <a:ext cx="1558637" cy="615553"/>
            </a:xfrm>
            <a:prstGeom prst="rect">
              <a:avLst/>
            </a:prstGeom>
            <a:noFill/>
          </p:spPr>
          <p:txBody>
            <a:bodyPr wrap="square" rtlCol="0">
              <a:spAutoFit/>
            </a:bodyPr>
            <a:lstStyle/>
            <a:p>
              <a:r>
                <a:rPr lang="en-US" sz="5400" b="1" dirty="0">
                  <a:solidFill>
                    <a:schemeClr val="bg1"/>
                  </a:solidFill>
                  <a:latin typeface="+mj-lt"/>
                </a:rPr>
                <a:t>04</a:t>
              </a:r>
            </a:p>
          </p:txBody>
        </p:sp>
        <p:sp>
          <p:nvSpPr>
            <p:cNvPr id="56" name="Subtitle 2">
              <a:extLst>
                <a:ext uri="{FF2B5EF4-FFF2-40B4-BE49-F238E27FC236}">
                  <a16:creationId xmlns:a16="http://schemas.microsoft.com/office/drawing/2014/main" id="{D28B0DE5-5EE4-26B9-3F9B-D649725890AB}"/>
                </a:ext>
              </a:extLst>
            </p:cNvPr>
            <p:cNvSpPr txBox="1">
              <a:spLocks/>
            </p:cNvSpPr>
            <p:nvPr/>
          </p:nvSpPr>
          <p:spPr>
            <a:xfrm>
              <a:off x="7837414" y="5328518"/>
              <a:ext cx="1818409"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TALK TO DATA</a:t>
              </a:r>
            </a:p>
          </p:txBody>
        </p:sp>
      </p:grpSp>
      <p:grpSp>
        <p:nvGrpSpPr>
          <p:cNvPr id="62" name="Group 61">
            <a:extLst>
              <a:ext uri="{FF2B5EF4-FFF2-40B4-BE49-F238E27FC236}">
                <a16:creationId xmlns:a16="http://schemas.microsoft.com/office/drawing/2014/main" id="{7C386246-C24C-406F-2312-3B44140F2EDB}"/>
              </a:ext>
            </a:extLst>
          </p:cNvPr>
          <p:cNvGrpSpPr/>
          <p:nvPr/>
        </p:nvGrpSpPr>
        <p:grpSpPr>
          <a:xfrm>
            <a:off x="1691792" y="5712272"/>
            <a:ext cx="3568466" cy="3543918"/>
            <a:chOff x="2348344" y="50602"/>
            <a:chExt cx="2378977" cy="2362612"/>
          </a:xfrm>
        </p:grpSpPr>
        <p:sp>
          <p:nvSpPr>
            <p:cNvPr id="64" name="Rounded Rectangle 63">
              <a:extLst>
                <a:ext uri="{FF2B5EF4-FFF2-40B4-BE49-F238E27FC236}">
                  <a16:creationId xmlns:a16="http://schemas.microsoft.com/office/drawing/2014/main" id="{2B16C195-34ED-E89C-61C0-18B99EF2034A}"/>
                </a:ext>
              </a:extLst>
            </p:cNvPr>
            <p:cNvSpPr/>
            <p:nvPr/>
          </p:nvSpPr>
          <p:spPr>
            <a:xfrm>
              <a:off x="2348344"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Rounded Rectangle 64">
              <a:extLst>
                <a:ext uri="{FF2B5EF4-FFF2-40B4-BE49-F238E27FC236}">
                  <a16:creationId xmlns:a16="http://schemas.microsoft.com/office/drawing/2014/main" id="{F32E5A16-80DC-31FF-9CA4-35905FFB233F}"/>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6" name="Freeform 65">
              <a:extLst>
                <a:ext uri="{FF2B5EF4-FFF2-40B4-BE49-F238E27FC236}">
                  <a16:creationId xmlns:a16="http://schemas.microsoft.com/office/drawing/2014/main" id="{AE8CA4A1-2878-BFED-6FDA-3E6EC1063D91}"/>
                </a:ext>
              </a:extLst>
            </p:cNvPr>
            <p:cNvSpPr/>
            <p:nvPr/>
          </p:nvSpPr>
          <p:spPr>
            <a:xfrm rot="5400000">
              <a:off x="3726072" y="-2826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63" name="TextBox 62">
            <a:extLst>
              <a:ext uri="{FF2B5EF4-FFF2-40B4-BE49-F238E27FC236}">
                <a16:creationId xmlns:a16="http://schemas.microsoft.com/office/drawing/2014/main" id="{82639C13-527D-22A4-ACBF-817F10274065}"/>
              </a:ext>
            </a:extLst>
          </p:cNvPr>
          <p:cNvSpPr txBox="1"/>
          <p:nvPr/>
        </p:nvSpPr>
        <p:spPr>
          <a:xfrm>
            <a:off x="3959501" y="5944888"/>
            <a:ext cx="2337956" cy="923330"/>
          </a:xfrm>
          <a:prstGeom prst="rect">
            <a:avLst/>
          </a:prstGeom>
          <a:noFill/>
        </p:spPr>
        <p:txBody>
          <a:bodyPr wrap="square" rtlCol="0">
            <a:spAutoFit/>
          </a:bodyPr>
          <a:lstStyle/>
          <a:p>
            <a:r>
              <a:rPr lang="en-US" sz="5400" b="1">
                <a:solidFill>
                  <a:schemeClr val="bg1"/>
                </a:solidFill>
                <a:latin typeface="+mj-lt"/>
              </a:rPr>
              <a:t>02</a:t>
            </a:r>
          </a:p>
        </p:txBody>
      </p:sp>
      <p:sp>
        <p:nvSpPr>
          <p:cNvPr id="67" name="Freeform 66">
            <a:extLst>
              <a:ext uri="{FF2B5EF4-FFF2-40B4-BE49-F238E27FC236}">
                <a16:creationId xmlns:a16="http://schemas.microsoft.com/office/drawing/2014/main" id="{80E33F46-F156-EE9B-744A-CF84CFAC3379}"/>
              </a:ext>
            </a:extLst>
          </p:cNvPr>
          <p:cNvSpPr/>
          <p:nvPr/>
        </p:nvSpPr>
        <p:spPr>
          <a:xfrm rot="5400000">
            <a:off x="-264265" y="7130547"/>
            <a:ext cx="3541101" cy="3206099"/>
          </a:xfrm>
          <a:custGeom>
            <a:avLst/>
            <a:gdLst>
              <a:gd name="connsiteX0" fmla="*/ 0 w 2025698"/>
              <a:gd name="connsiteY0" fmla="*/ 2025700 h 2025700"/>
              <a:gd name="connsiteX1" fmla="*/ 17698 w 2025698"/>
              <a:gd name="connsiteY1" fmla="*/ 1909745 h 2025700"/>
              <a:gd name="connsiteX2" fmla="*/ 1909746 w 2025698"/>
              <a:gd name="connsiteY2" fmla="*/ 17697 h 2025700"/>
              <a:gd name="connsiteX3" fmla="*/ 2025698 w 2025698"/>
              <a:gd name="connsiteY3" fmla="*/ 0 h 2025700"/>
              <a:gd name="connsiteX4" fmla="*/ 2025698 w 2025698"/>
              <a:gd name="connsiteY4" fmla="*/ 821468 h 2025700"/>
              <a:gd name="connsiteX5" fmla="*/ 1917038 w 2025698"/>
              <a:gd name="connsiteY5" fmla="*/ 849407 h 2025700"/>
              <a:gd name="connsiteX6" fmla="*/ 849407 w 2025698"/>
              <a:gd name="connsiteY6" fmla="*/ 1917038 h 2025700"/>
              <a:gd name="connsiteX7" fmla="*/ 821467 w 2025698"/>
              <a:gd name="connsiteY7" fmla="*/ 2025700 h 2025700"/>
              <a:gd name="connsiteX8" fmla="*/ 0 w 2025698"/>
              <a:gd name="connsiteY8" fmla="*/ 2025700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8" h="2025700">
                <a:moveTo>
                  <a:pt x="0" y="2025700"/>
                </a:moveTo>
                <a:lnTo>
                  <a:pt x="17698" y="1909745"/>
                </a:lnTo>
                <a:cubicBezTo>
                  <a:pt x="212034" y="960047"/>
                  <a:pt x="960047" y="212034"/>
                  <a:pt x="1909746" y="17697"/>
                </a:cubicBezTo>
                <a:lnTo>
                  <a:pt x="2025698" y="0"/>
                </a:lnTo>
                <a:lnTo>
                  <a:pt x="2025698" y="821468"/>
                </a:lnTo>
                <a:lnTo>
                  <a:pt x="1917038" y="849407"/>
                </a:lnTo>
                <a:cubicBezTo>
                  <a:pt x="1408719" y="1007510"/>
                  <a:pt x="1007510" y="1408720"/>
                  <a:pt x="849407" y="1917038"/>
                </a:cubicBezTo>
                <a:lnTo>
                  <a:pt x="821467" y="2025700"/>
                </a:lnTo>
                <a:lnTo>
                  <a:pt x="0" y="20257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8" name="Freeform 67">
            <a:extLst>
              <a:ext uri="{FF2B5EF4-FFF2-40B4-BE49-F238E27FC236}">
                <a16:creationId xmlns:a16="http://schemas.microsoft.com/office/drawing/2014/main" id="{D75B4E44-856B-7A7A-CBA5-2664E62AF2CB}"/>
              </a:ext>
            </a:extLst>
          </p:cNvPr>
          <p:cNvSpPr/>
          <p:nvPr/>
        </p:nvSpPr>
        <p:spPr>
          <a:xfrm rot="5400000">
            <a:off x="-4407072" y="7202891"/>
            <a:ext cx="3541098" cy="3038544"/>
          </a:xfrm>
          <a:custGeom>
            <a:avLst/>
            <a:gdLst>
              <a:gd name="connsiteX0" fmla="*/ 0 w 2025697"/>
              <a:gd name="connsiteY0" fmla="*/ 0 h 2025696"/>
              <a:gd name="connsiteX1" fmla="*/ 821466 w 2025697"/>
              <a:gd name="connsiteY1" fmla="*/ 0 h 2025696"/>
              <a:gd name="connsiteX2" fmla="*/ 849406 w 2025697"/>
              <a:gd name="connsiteY2" fmla="*/ 108661 h 2025696"/>
              <a:gd name="connsiteX3" fmla="*/ 1917037 w 2025697"/>
              <a:gd name="connsiteY3" fmla="*/ 1176292 h 2025696"/>
              <a:gd name="connsiteX4" fmla="*/ 2025697 w 2025697"/>
              <a:gd name="connsiteY4" fmla="*/ 1204231 h 2025696"/>
              <a:gd name="connsiteX5" fmla="*/ 2025696 w 2025697"/>
              <a:gd name="connsiteY5" fmla="*/ 2025696 h 2025696"/>
              <a:gd name="connsiteX6" fmla="*/ 1909744 w 2025697"/>
              <a:gd name="connsiteY6" fmla="*/ 2008000 h 2025696"/>
              <a:gd name="connsiteX7" fmla="*/ 17697 w 2025697"/>
              <a:gd name="connsiteY7" fmla="*/ 115952 h 2025696"/>
              <a:gd name="connsiteX8" fmla="*/ 0 w 2025697"/>
              <a:gd name="connsiteY8" fmla="*/ 0 h 20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7" h="2025696">
                <a:moveTo>
                  <a:pt x="0" y="0"/>
                </a:moveTo>
                <a:lnTo>
                  <a:pt x="821466" y="0"/>
                </a:lnTo>
                <a:lnTo>
                  <a:pt x="849406" y="108661"/>
                </a:lnTo>
                <a:cubicBezTo>
                  <a:pt x="1007509" y="616979"/>
                  <a:pt x="1408718" y="1018189"/>
                  <a:pt x="1917037" y="1176292"/>
                </a:cubicBezTo>
                <a:lnTo>
                  <a:pt x="2025697" y="1204231"/>
                </a:lnTo>
                <a:lnTo>
                  <a:pt x="2025696" y="2025696"/>
                </a:lnTo>
                <a:lnTo>
                  <a:pt x="1909744" y="2008000"/>
                </a:lnTo>
                <a:cubicBezTo>
                  <a:pt x="960046" y="1813663"/>
                  <a:pt x="212033" y="1065650"/>
                  <a:pt x="17697" y="115952"/>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69" name="Freeform 68">
            <a:extLst>
              <a:ext uri="{FF2B5EF4-FFF2-40B4-BE49-F238E27FC236}">
                <a16:creationId xmlns:a16="http://schemas.microsoft.com/office/drawing/2014/main" id="{1D579CE0-5BEE-D200-7443-29576FFC880F}"/>
              </a:ext>
            </a:extLst>
          </p:cNvPr>
          <p:cNvSpPr/>
          <p:nvPr/>
        </p:nvSpPr>
        <p:spPr>
          <a:xfrm rot="5400000">
            <a:off x="-4221629" y="11046551"/>
            <a:ext cx="3170207" cy="3038544"/>
          </a:xfrm>
          <a:custGeom>
            <a:avLst/>
            <a:gdLst>
              <a:gd name="connsiteX0" fmla="*/ 0 w 2025700"/>
              <a:gd name="connsiteY0" fmla="*/ 2025697 h 2025697"/>
              <a:gd name="connsiteX1" fmla="*/ 1 w 2025700"/>
              <a:gd name="connsiteY1" fmla="*/ 1204232 h 2025697"/>
              <a:gd name="connsiteX2" fmla="*/ 108664 w 2025700"/>
              <a:gd name="connsiteY2" fmla="*/ 1176292 h 2025697"/>
              <a:gd name="connsiteX3" fmla="*/ 1176295 w 2025700"/>
              <a:gd name="connsiteY3" fmla="*/ 108661 h 2025697"/>
              <a:gd name="connsiteX4" fmla="*/ 1204234 w 2025700"/>
              <a:gd name="connsiteY4" fmla="*/ 0 h 2025697"/>
              <a:gd name="connsiteX5" fmla="*/ 2025700 w 2025700"/>
              <a:gd name="connsiteY5" fmla="*/ 0 h 2025697"/>
              <a:gd name="connsiteX6" fmla="*/ 2008004 w 2025700"/>
              <a:gd name="connsiteY6" fmla="*/ 115952 h 2025697"/>
              <a:gd name="connsiteX7" fmla="*/ 115955 w 2025700"/>
              <a:gd name="connsiteY7" fmla="*/ 2008000 h 2025697"/>
              <a:gd name="connsiteX8" fmla="*/ 0 w 2025700"/>
              <a:gd name="connsiteY8" fmla="*/ 2025697 h 20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697">
                <a:moveTo>
                  <a:pt x="0" y="2025697"/>
                </a:moveTo>
                <a:lnTo>
                  <a:pt x="1" y="1204232"/>
                </a:lnTo>
                <a:lnTo>
                  <a:pt x="108664" y="1176292"/>
                </a:lnTo>
                <a:cubicBezTo>
                  <a:pt x="616982" y="1018189"/>
                  <a:pt x="1018192" y="616979"/>
                  <a:pt x="1176295" y="108661"/>
                </a:cubicBezTo>
                <a:lnTo>
                  <a:pt x="1204234" y="0"/>
                </a:lnTo>
                <a:lnTo>
                  <a:pt x="2025700" y="0"/>
                </a:lnTo>
                <a:lnTo>
                  <a:pt x="2008004" y="115952"/>
                </a:lnTo>
                <a:cubicBezTo>
                  <a:pt x="1813667" y="1065650"/>
                  <a:pt x="1065654" y="1813663"/>
                  <a:pt x="115955" y="2008000"/>
                </a:cubicBezTo>
                <a:lnTo>
                  <a:pt x="0" y="202569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91" name="Freeform 90">
            <a:extLst>
              <a:ext uri="{FF2B5EF4-FFF2-40B4-BE49-F238E27FC236}">
                <a16:creationId xmlns:a16="http://schemas.microsoft.com/office/drawing/2014/main" id="{74F11DE7-0B96-9B02-ED1A-E9798A268DA1}"/>
              </a:ext>
            </a:extLst>
          </p:cNvPr>
          <p:cNvSpPr/>
          <p:nvPr/>
        </p:nvSpPr>
        <p:spPr>
          <a:xfrm rot="5400000">
            <a:off x="5686" y="10945548"/>
            <a:ext cx="3204658" cy="3206097"/>
          </a:xfrm>
          <a:custGeom>
            <a:avLst/>
            <a:gdLst>
              <a:gd name="connsiteX0" fmla="*/ 0 w 2025700"/>
              <a:gd name="connsiteY0" fmla="*/ 821467 h 2025700"/>
              <a:gd name="connsiteX1" fmla="*/ 0 w 2025700"/>
              <a:gd name="connsiteY1" fmla="*/ 0 h 2025700"/>
              <a:gd name="connsiteX2" fmla="*/ 115955 w 2025700"/>
              <a:gd name="connsiteY2" fmla="*/ 17697 h 2025700"/>
              <a:gd name="connsiteX3" fmla="*/ 2008003 w 2025700"/>
              <a:gd name="connsiteY3" fmla="*/ 1909745 h 2025700"/>
              <a:gd name="connsiteX4" fmla="*/ 2025700 w 2025700"/>
              <a:gd name="connsiteY4" fmla="*/ 2025700 h 2025700"/>
              <a:gd name="connsiteX5" fmla="*/ 1204234 w 2025700"/>
              <a:gd name="connsiteY5" fmla="*/ 2025700 h 2025700"/>
              <a:gd name="connsiteX6" fmla="*/ 1176294 w 2025700"/>
              <a:gd name="connsiteY6" fmla="*/ 1917038 h 2025700"/>
              <a:gd name="connsiteX7" fmla="*/ 108663 w 2025700"/>
              <a:gd name="connsiteY7" fmla="*/ 849407 h 2025700"/>
              <a:gd name="connsiteX8" fmla="*/ 0 w 2025700"/>
              <a:gd name="connsiteY8" fmla="*/ 821467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700">
                <a:moveTo>
                  <a:pt x="0" y="821467"/>
                </a:moveTo>
                <a:lnTo>
                  <a:pt x="0" y="0"/>
                </a:lnTo>
                <a:lnTo>
                  <a:pt x="115955" y="17697"/>
                </a:lnTo>
                <a:cubicBezTo>
                  <a:pt x="1065653" y="212034"/>
                  <a:pt x="1813666" y="960047"/>
                  <a:pt x="2008003" y="1909745"/>
                </a:cubicBezTo>
                <a:lnTo>
                  <a:pt x="2025700" y="2025700"/>
                </a:lnTo>
                <a:lnTo>
                  <a:pt x="1204234" y="2025700"/>
                </a:lnTo>
                <a:lnTo>
                  <a:pt x="1176294" y="1917038"/>
                </a:lnTo>
                <a:cubicBezTo>
                  <a:pt x="1018191" y="1408720"/>
                  <a:pt x="616981" y="1007510"/>
                  <a:pt x="108663" y="849407"/>
                </a:cubicBezTo>
                <a:lnTo>
                  <a:pt x="0" y="821467"/>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92" name="Group 91">
            <a:extLst>
              <a:ext uri="{FF2B5EF4-FFF2-40B4-BE49-F238E27FC236}">
                <a16:creationId xmlns:a16="http://schemas.microsoft.com/office/drawing/2014/main" id="{3239B816-94AA-EAB3-2475-0C598C04B3EF}"/>
              </a:ext>
            </a:extLst>
          </p:cNvPr>
          <p:cNvGrpSpPr/>
          <p:nvPr/>
        </p:nvGrpSpPr>
        <p:grpSpPr>
          <a:xfrm>
            <a:off x="-2990213" y="8117198"/>
            <a:ext cx="4868141" cy="4868141"/>
            <a:chOff x="4473286" y="1806286"/>
            <a:chExt cx="3245427" cy="3245427"/>
          </a:xfrm>
        </p:grpSpPr>
        <p:sp>
          <p:nvSpPr>
            <p:cNvPr id="93" name="Oval 92">
              <a:extLst>
                <a:ext uri="{FF2B5EF4-FFF2-40B4-BE49-F238E27FC236}">
                  <a16:creationId xmlns:a16="http://schemas.microsoft.com/office/drawing/2014/main" id="{5C2275FD-E752-5D71-C04A-DFA75400A497}"/>
                </a:ext>
              </a:extLst>
            </p:cNvPr>
            <p:cNvSpPr/>
            <p:nvPr/>
          </p:nvSpPr>
          <p:spPr>
            <a:xfrm>
              <a:off x="4473286" y="1806286"/>
              <a:ext cx="3245427" cy="3245427"/>
            </a:xfrm>
            <a:prstGeom prst="ellipse">
              <a:avLst/>
            </a:prstGeom>
            <a:solidFill>
              <a:schemeClr val="bg1"/>
            </a:solidFill>
            <a:ln w="76200">
              <a:solidFill>
                <a:schemeClr val="bg1">
                  <a:lumMod val="75000"/>
                </a:schemeClr>
              </a:solidFill>
            </a:ln>
            <a:effectLst>
              <a:outerShdw blurRad="210393"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5" name="TextBox 94">
              <a:extLst>
                <a:ext uri="{FF2B5EF4-FFF2-40B4-BE49-F238E27FC236}">
                  <a16:creationId xmlns:a16="http://schemas.microsoft.com/office/drawing/2014/main" id="{24D91317-3C9B-9423-DB6C-2354C47F8933}"/>
                </a:ext>
              </a:extLst>
            </p:cNvPr>
            <p:cNvSpPr txBox="1"/>
            <p:nvPr/>
          </p:nvSpPr>
          <p:spPr>
            <a:xfrm>
              <a:off x="4978324" y="3261445"/>
              <a:ext cx="2313454" cy="430887"/>
            </a:xfrm>
            <a:prstGeom prst="rect">
              <a:avLst/>
            </a:prstGeom>
            <a:noFill/>
          </p:spPr>
          <p:txBody>
            <a:bodyPr wrap="square" rtlCol="0">
              <a:spAutoFit/>
            </a:bodyPr>
            <a:lstStyle/>
            <a:p>
              <a:pPr algn="ctr"/>
              <a:endParaRPr lang="en-US" sz="3600" b="1" dirty="0">
                <a:latin typeface="Lato" panose="020F0502020204030203" pitchFamily="34" charset="0"/>
                <a:ea typeface="Lato" panose="020F0502020204030203" pitchFamily="34" charset="0"/>
                <a:cs typeface="Lato" panose="020F0502020204030203" pitchFamily="34" charset="0"/>
              </a:endParaRPr>
            </a:p>
          </p:txBody>
        </p:sp>
      </p:grpSp>
      <p:sp>
        <p:nvSpPr>
          <p:cNvPr id="98" name="Subtitle 2">
            <a:extLst>
              <a:ext uri="{FF2B5EF4-FFF2-40B4-BE49-F238E27FC236}">
                <a16:creationId xmlns:a16="http://schemas.microsoft.com/office/drawing/2014/main" id="{95812E6F-5B10-FF8C-1ABA-777CADC0F5DA}"/>
              </a:ext>
            </a:extLst>
          </p:cNvPr>
          <p:cNvSpPr txBox="1">
            <a:spLocks/>
          </p:cNvSpPr>
          <p:nvPr/>
        </p:nvSpPr>
        <p:spPr>
          <a:xfrm>
            <a:off x="1913861" y="7020117"/>
            <a:ext cx="2765390" cy="1061829"/>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DATASCULPT</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nvGrpSpPr>
          <p:cNvPr id="397" name="Group 396">
            <a:extLst>
              <a:ext uri="{FF2B5EF4-FFF2-40B4-BE49-F238E27FC236}">
                <a16:creationId xmlns:a16="http://schemas.microsoft.com/office/drawing/2014/main" id="{8A847923-C8DD-7341-08ED-A4C35F6C66D4}"/>
              </a:ext>
            </a:extLst>
          </p:cNvPr>
          <p:cNvGrpSpPr/>
          <p:nvPr/>
        </p:nvGrpSpPr>
        <p:grpSpPr>
          <a:xfrm>
            <a:off x="5668026" y="4455681"/>
            <a:ext cx="6035027" cy="4800510"/>
            <a:chOff x="5668026" y="4455681"/>
            <a:chExt cx="6035027" cy="4800510"/>
          </a:xfrm>
        </p:grpSpPr>
        <p:sp>
          <p:nvSpPr>
            <p:cNvPr id="224" name="Rectangle 223">
              <a:extLst>
                <a:ext uri="{FF2B5EF4-FFF2-40B4-BE49-F238E27FC236}">
                  <a16:creationId xmlns:a16="http://schemas.microsoft.com/office/drawing/2014/main" id="{CF824C2C-3992-8C5A-B016-6995C80FC84A}"/>
                </a:ext>
              </a:extLst>
            </p:cNvPr>
            <p:cNvSpPr/>
            <p:nvPr/>
          </p:nvSpPr>
          <p:spPr>
            <a:xfrm>
              <a:off x="5668026" y="4455681"/>
              <a:ext cx="6035027" cy="480051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15">
              <a:extLst>
                <a:ext uri="{FF2B5EF4-FFF2-40B4-BE49-F238E27FC236}">
                  <a16:creationId xmlns:a16="http://schemas.microsoft.com/office/drawing/2014/main" id="{F4DF0B2E-1B5D-269C-5292-030E823755C9}"/>
                </a:ext>
              </a:extLst>
            </p:cNvPr>
            <p:cNvSpPr txBox="1"/>
            <p:nvPr/>
          </p:nvSpPr>
          <p:spPr>
            <a:xfrm>
              <a:off x="7491208" y="4530370"/>
              <a:ext cx="2337956" cy="789947"/>
            </a:xfrm>
            <a:prstGeom prst="rect">
              <a:avLst/>
            </a:prstGeom>
          </p:spPr>
          <p:txBody>
            <a:bodyPr lIns="47790" tIns="47790" rIns="47790" bIns="47790" rtlCol="0" anchor="ctr"/>
            <a:lstStyle/>
            <a:p>
              <a:pPr algn="ctr">
                <a:lnSpc>
                  <a:spcPts val="1499"/>
                </a:lnSpc>
              </a:pPr>
              <a:r>
                <a:rPr lang="en-US" sz="2800" b="1" dirty="0">
                  <a:solidFill>
                    <a:srgbClr val="7030A0">
                      <a:alpha val="69804"/>
                    </a:srgbClr>
                  </a:solidFill>
                  <a:latin typeface="Montserrat" pitchFamily="2" charset="77"/>
                  <a:ea typeface="DejaVu Sans Bold"/>
                  <a:cs typeface="DejaVu Sans Bold"/>
                  <a:sym typeface="DejaVu Sans Bold"/>
                </a:rPr>
                <a:t>INGESTION</a:t>
              </a:r>
            </a:p>
          </p:txBody>
        </p:sp>
        <p:grpSp>
          <p:nvGrpSpPr>
            <p:cNvPr id="275" name="Google Shape;951;p35">
              <a:extLst>
                <a:ext uri="{FF2B5EF4-FFF2-40B4-BE49-F238E27FC236}">
                  <a16:creationId xmlns:a16="http://schemas.microsoft.com/office/drawing/2014/main" id="{953BC199-AF0D-5643-415F-BC0EA11285FC}"/>
                </a:ext>
              </a:extLst>
            </p:cNvPr>
            <p:cNvGrpSpPr/>
            <p:nvPr/>
          </p:nvGrpSpPr>
          <p:grpSpPr>
            <a:xfrm>
              <a:off x="6123364" y="6473558"/>
              <a:ext cx="2189037" cy="2549387"/>
              <a:chOff x="1188207" y="1960313"/>
              <a:chExt cx="2189037" cy="2549387"/>
            </a:xfrm>
          </p:grpSpPr>
          <p:sp>
            <p:nvSpPr>
              <p:cNvPr id="276" name="Google Shape;952;p35">
                <a:extLst>
                  <a:ext uri="{FF2B5EF4-FFF2-40B4-BE49-F238E27FC236}">
                    <a16:creationId xmlns:a16="http://schemas.microsoft.com/office/drawing/2014/main" id="{9282C108-705A-6622-5E0F-592F61011AFC}"/>
                  </a:ext>
                </a:extLst>
              </p:cNvPr>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400" dirty="0">
                    <a:solidFill>
                      <a:schemeClr val="bg1"/>
                    </a:solidFill>
                  </a:rPr>
                  <a:t>01</a:t>
                </a:r>
                <a:endParaRPr sz="2400" dirty="0">
                  <a:solidFill>
                    <a:schemeClr val="bg1"/>
                  </a:solidFill>
                </a:endParaRPr>
              </a:p>
            </p:txBody>
          </p:sp>
          <p:sp>
            <p:nvSpPr>
              <p:cNvPr id="277" name="Google Shape;953;p35">
                <a:extLst>
                  <a:ext uri="{FF2B5EF4-FFF2-40B4-BE49-F238E27FC236}">
                    <a16:creationId xmlns:a16="http://schemas.microsoft.com/office/drawing/2014/main" id="{1AF68FF4-D72B-76AD-730B-25FA34D85362}"/>
                  </a:ext>
                </a:extLst>
              </p:cNvPr>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278" name="Google Shape;954;p35">
                <a:extLst>
                  <a:ext uri="{FF2B5EF4-FFF2-40B4-BE49-F238E27FC236}">
                    <a16:creationId xmlns:a16="http://schemas.microsoft.com/office/drawing/2014/main" id="{CD0A6114-4024-734C-009F-688E50FEFCE0}"/>
                  </a:ext>
                </a:extLst>
              </p:cNvPr>
              <p:cNvGrpSpPr/>
              <p:nvPr/>
            </p:nvGrpSpPr>
            <p:grpSpPr>
              <a:xfrm>
                <a:off x="1479938" y="2094138"/>
                <a:ext cx="1793125" cy="1395125"/>
                <a:chOff x="1597088" y="2023550"/>
                <a:chExt cx="1793125" cy="1395125"/>
              </a:xfrm>
            </p:grpSpPr>
            <p:sp>
              <p:nvSpPr>
                <p:cNvPr id="286" name="Google Shape;955;p35">
                  <a:extLst>
                    <a:ext uri="{FF2B5EF4-FFF2-40B4-BE49-F238E27FC236}">
                      <a16:creationId xmlns:a16="http://schemas.microsoft.com/office/drawing/2014/main" id="{D8178FC4-E1D9-2CE0-36C1-1CF9982CB336}"/>
                    </a:ext>
                  </a:extLst>
                </p:cNvPr>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7" name="Google Shape;956;p35">
                  <a:extLst>
                    <a:ext uri="{FF2B5EF4-FFF2-40B4-BE49-F238E27FC236}">
                      <a16:creationId xmlns:a16="http://schemas.microsoft.com/office/drawing/2014/main" id="{86EFAA21-D99B-4CA8-E890-CCEED6DF63FD}"/>
                    </a:ext>
                  </a:extLst>
                </p:cNvPr>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8" name="Google Shape;957;p35">
                  <a:extLst>
                    <a:ext uri="{FF2B5EF4-FFF2-40B4-BE49-F238E27FC236}">
                      <a16:creationId xmlns:a16="http://schemas.microsoft.com/office/drawing/2014/main" id="{F081663F-6764-90B5-687F-C533BF0A4EA8}"/>
                    </a:ext>
                  </a:extLst>
                </p:cNvPr>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79" name="Google Shape;958;p35">
                <a:extLst>
                  <a:ext uri="{FF2B5EF4-FFF2-40B4-BE49-F238E27FC236}">
                    <a16:creationId xmlns:a16="http://schemas.microsoft.com/office/drawing/2014/main" id="{E62D7D5C-27F5-B42A-E737-9964633A6C6E}"/>
                  </a:ext>
                </a:extLst>
              </p:cNvPr>
              <p:cNvGrpSpPr/>
              <p:nvPr/>
            </p:nvGrpSpPr>
            <p:grpSpPr>
              <a:xfrm>
                <a:off x="2143250" y="3673163"/>
                <a:ext cx="44375" cy="263450"/>
                <a:chOff x="2260263" y="3508250"/>
                <a:chExt cx="44375" cy="263450"/>
              </a:xfrm>
            </p:grpSpPr>
            <p:sp>
              <p:nvSpPr>
                <p:cNvPr id="282" name="Google Shape;959;p35">
                  <a:extLst>
                    <a:ext uri="{FF2B5EF4-FFF2-40B4-BE49-F238E27FC236}">
                      <a16:creationId xmlns:a16="http://schemas.microsoft.com/office/drawing/2014/main" id="{A82EDC16-3107-80B9-5FCF-D8AED789554D}"/>
                    </a:ext>
                  </a:extLst>
                </p:cNvPr>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3" name="Google Shape;960;p35">
                  <a:extLst>
                    <a:ext uri="{FF2B5EF4-FFF2-40B4-BE49-F238E27FC236}">
                      <a16:creationId xmlns:a16="http://schemas.microsoft.com/office/drawing/2014/main" id="{FB9B4681-89D1-FCC2-BC1D-8DA24C031D45}"/>
                    </a:ext>
                  </a:extLst>
                </p:cNvPr>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4" name="Google Shape;961;p35">
                  <a:extLst>
                    <a:ext uri="{FF2B5EF4-FFF2-40B4-BE49-F238E27FC236}">
                      <a16:creationId xmlns:a16="http://schemas.microsoft.com/office/drawing/2014/main" id="{BCA26648-AD88-8CC5-FE38-D3C6AAFA6953}"/>
                    </a:ext>
                  </a:extLst>
                </p:cNvPr>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5" name="Google Shape;962;p35">
                  <a:extLst>
                    <a:ext uri="{FF2B5EF4-FFF2-40B4-BE49-F238E27FC236}">
                      <a16:creationId xmlns:a16="http://schemas.microsoft.com/office/drawing/2014/main" id="{4E358745-7ED6-970E-B5DB-A96F00B13840}"/>
                    </a:ext>
                  </a:extLst>
                </p:cNvPr>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81" name="Google Shape;964;p35">
                <a:extLst>
                  <a:ext uri="{FF2B5EF4-FFF2-40B4-BE49-F238E27FC236}">
                    <a16:creationId xmlns:a16="http://schemas.microsoft.com/office/drawing/2014/main" id="{8811A5AE-7D52-180C-1B86-73314AD062C1}"/>
                  </a:ext>
                </a:extLst>
              </p:cNvPr>
              <p:cNvSpPr txBox="1"/>
              <p:nvPr/>
            </p:nvSpPr>
            <p:spPr>
              <a:xfrm>
                <a:off x="1188207" y="3937000"/>
                <a:ext cx="2189037"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solidFill>
                      <a:srgbClr val="7030A0"/>
                    </a:solidFill>
                    <a:latin typeface="Roboto"/>
                    <a:ea typeface="Roboto"/>
                    <a:cs typeface="Roboto"/>
                    <a:sym typeface="Roboto"/>
                  </a:rPr>
                  <a:t>Data Source</a:t>
                </a:r>
              </a:p>
              <a:p>
                <a:pPr marL="0" lvl="0" indent="0" algn="ctr" rtl="0">
                  <a:lnSpc>
                    <a:spcPct val="100000"/>
                  </a:lnSpc>
                  <a:spcBef>
                    <a:spcPts val="0"/>
                  </a:spcBef>
                  <a:spcAft>
                    <a:spcPts val="0"/>
                  </a:spcAft>
                  <a:buNone/>
                </a:pPr>
                <a:r>
                  <a:rPr lang="en" sz="1400" dirty="0">
                    <a:solidFill>
                      <a:srgbClr val="7030A0"/>
                    </a:solidFill>
                    <a:latin typeface="Roboto"/>
                    <a:ea typeface="Roboto"/>
                    <a:cs typeface="Roboto"/>
                    <a:sym typeface="Roboto"/>
                  </a:rPr>
                  <a:t> Integration</a:t>
                </a:r>
                <a:endParaRPr sz="1400" dirty="0">
                  <a:solidFill>
                    <a:srgbClr val="7030A0"/>
                  </a:solidFill>
                  <a:latin typeface="Roboto"/>
                  <a:ea typeface="Roboto"/>
                  <a:cs typeface="Roboto"/>
                  <a:sym typeface="Roboto"/>
                </a:endParaRPr>
              </a:p>
            </p:txBody>
          </p:sp>
        </p:grpSp>
        <p:grpSp>
          <p:nvGrpSpPr>
            <p:cNvPr id="289" name="Google Shape;965;p35">
              <a:extLst>
                <a:ext uri="{FF2B5EF4-FFF2-40B4-BE49-F238E27FC236}">
                  <a16:creationId xmlns:a16="http://schemas.microsoft.com/office/drawing/2014/main" id="{CF7FCB3B-B0CE-8140-DE4E-ED4EFB81134B}"/>
                </a:ext>
              </a:extLst>
            </p:cNvPr>
            <p:cNvGrpSpPr/>
            <p:nvPr/>
          </p:nvGrpSpPr>
          <p:grpSpPr>
            <a:xfrm>
              <a:off x="7699582" y="5664667"/>
              <a:ext cx="2057196" cy="2553791"/>
              <a:chOff x="2764425" y="1151422"/>
              <a:chExt cx="2057196" cy="2553791"/>
            </a:xfrm>
          </p:grpSpPr>
          <p:sp>
            <p:nvSpPr>
              <p:cNvPr id="290" name="Google Shape;966;p35">
                <a:extLst>
                  <a:ext uri="{FF2B5EF4-FFF2-40B4-BE49-F238E27FC236}">
                    <a16:creationId xmlns:a16="http://schemas.microsoft.com/office/drawing/2014/main" id="{C6279FDE-60DC-7C16-57D7-E9CB1FFF72B2}"/>
                  </a:ext>
                </a:extLst>
              </p:cNvPr>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bg1"/>
                    </a:solidFill>
                    <a:latin typeface="Fira Sans Extra Condensed Medium"/>
                    <a:ea typeface="Fira Sans Extra Condensed Medium"/>
                    <a:cs typeface="Fira Sans Extra Condensed Medium"/>
                    <a:sym typeface="Fira Sans Extra Condensed Medium"/>
                  </a:rPr>
                  <a:t>02</a:t>
                </a:r>
                <a:endParaRPr sz="800" dirty="0">
                  <a:solidFill>
                    <a:schemeClr val="bg1"/>
                  </a:solidFill>
                </a:endParaRPr>
              </a:p>
            </p:txBody>
          </p:sp>
          <p:sp>
            <p:nvSpPr>
              <p:cNvPr id="291" name="Google Shape;967;p35">
                <a:extLst>
                  <a:ext uri="{FF2B5EF4-FFF2-40B4-BE49-F238E27FC236}">
                    <a16:creationId xmlns:a16="http://schemas.microsoft.com/office/drawing/2014/main" id="{C4E3B33E-50B6-A8DE-A525-2EC4586336C4}"/>
                  </a:ext>
                </a:extLst>
              </p:cNvPr>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292" name="Google Shape;968;p35">
                <a:extLst>
                  <a:ext uri="{FF2B5EF4-FFF2-40B4-BE49-F238E27FC236}">
                    <a16:creationId xmlns:a16="http://schemas.microsoft.com/office/drawing/2014/main" id="{1EFDF866-7359-3D8C-2A08-4E9E6091BA17}"/>
                  </a:ext>
                </a:extLst>
              </p:cNvPr>
              <p:cNvGrpSpPr/>
              <p:nvPr/>
            </p:nvGrpSpPr>
            <p:grpSpPr>
              <a:xfrm flipH="1">
                <a:off x="3028521" y="2170175"/>
                <a:ext cx="1793100" cy="1395450"/>
                <a:chOff x="2679963" y="2089625"/>
                <a:chExt cx="1793100" cy="1395450"/>
              </a:xfrm>
            </p:grpSpPr>
            <p:sp>
              <p:nvSpPr>
                <p:cNvPr id="300" name="Google Shape;969;p35">
                  <a:extLst>
                    <a:ext uri="{FF2B5EF4-FFF2-40B4-BE49-F238E27FC236}">
                      <a16:creationId xmlns:a16="http://schemas.microsoft.com/office/drawing/2014/main" id="{323C6674-53E6-62BD-35A1-1A1DF616A7BD}"/>
                    </a:ext>
                  </a:extLst>
                </p:cNvPr>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1" name="Google Shape;970;p35">
                  <a:extLst>
                    <a:ext uri="{FF2B5EF4-FFF2-40B4-BE49-F238E27FC236}">
                      <a16:creationId xmlns:a16="http://schemas.microsoft.com/office/drawing/2014/main" id="{F9F3622F-663F-4BFD-C7F2-A3671B44B85B}"/>
                    </a:ext>
                  </a:extLst>
                </p:cNvPr>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2" name="Google Shape;971;p35">
                  <a:extLst>
                    <a:ext uri="{FF2B5EF4-FFF2-40B4-BE49-F238E27FC236}">
                      <a16:creationId xmlns:a16="http://schemas.microsoft.com/office/drawing/2014/main" id="{80362F0D-B1D1-63DF-41ED-6AAB7BB5D484}"/>
                    </a:ext>
                  </a:extLst>
                </p:cNvPr>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93" name="Google Shape;972;p35">
                <a:extLst>
                  <a:ext uri="{FF2B5EF4-FFF2-40B4-BE49-F238E27FC236}">
                    <a16:creationId xmlns:a16="http://schemas.microsoft.com/office/drawing/2014/main" id="{11D8225F-722C-7DAF-0659-8C063BDA0FB5}"/>
                  </a:ext>
                </a:extLst>
              </p:cNvPr>
              <p:cNvGrpSpPr/>
              <p:nvPr/>
            </p:nvGrpSpPr>
            <p:grpSpPr>
              <a:xfrm>
                <a:off x="3675238" y="1724113"/>
                <a:ext cx="44675" cy="263450"/>
                <a:chOff x="3765213" y="1736900"/>
                <a:chExt cx="44675" cy="263450"/>
              </a:xfrm>
            </p:grpSpPr>
            <p:sp>
              <p:nvSpPr>
                <p:cNvPr id="296" name="Google Shape;973;p35">
                  <a:extLst>
                    <a:ext uri="{FF2B5EF4-FFF2-40B4-BE49-F238E27FC236}">
                      <a16:creationId xmlns:a16="http://schemas.microsoft.com/office/drawing/2014/main" id="{10569136-5B22-62A1-80DF-F1786EB049FE}"/>
                    </a:ext>
                  </a:extLst>
                </p:cNvPr>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7" name="Google Shape;974;p35">
                  <a:extLst>
                    <a:ext uri="{FF2B5EF4-FFF2-40B4-BE49-F238E27FC236}">
                      <a16:creationId xmlns:a16="http://schemas.microsoft.com/office/drawing/2014/main" id="{A1B3B810-F502-F0AB-6302-8C2750519B72}"/>
                    </a:ext>
                  </a:extLst>
                </p:cNvPr>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8" name="Google Shape;975;p35">
                  <a:extLst>
                    <a:ext uri="{FF2B5EF4-FFF2-40B4-BE49-F238E27FC236}">
                      <a16:creationId xmlns:a16="http://schemas.microsoft.com/office/drawing/2014/main" id="{EA9ECB16-8C11-D119-F6C7-A12D914BBD67}"/>
                    </a:ext>
                  </a:extLst>
                </p:cNvPr>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9" name="Google Shape;976;p35">
                  <a:extLst>
                    <a:ext uri="{FF2B5EF4-FFF2-40B4-BE49-F238E27FC236}">
                      <a16:creationId xmlns:a16="http://schemas.microsoft.com/office/drawing/2014/main" id="{C287EFE8-1973-1174-7223-EA073AA287F5}"/>
                    </a:ext>
                  </a:extLst>
                </p:cNvPr>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95" name="Google Shape;978;p35">
                <a:extLst>
                  <a:ext uri="{FF2B5EF4-FFF2-40B4-BE49-F238E27FC236}">
                    <a16:creationId xmlns:a16="http://schemas.microsoft.com/office/drawing/2014/main" id="{7259D864-F815-E4AC-5195-7DF9B53384FD}"/>
                  </a:ext>
                </a:extLst>
              </p:cNvPr>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solidFill>
                      <a:srgbClr val="7030A0"/>
                    </a:solidFill>
                    <a:latin typeface="Roboto"/>
                    <a:ea typeface="Roboto"/>
                    <a:cs typeface="Roboto"/>
                    <a:sym typeface="Roboto"/>
                  </a:rPr>
                  <a:t>Data Cleansing &amp; Processing</a:t>
                </a:r>
                <a:endParaRPr sz="1400" dirty="0">
                  <a:solidFill>
                    <a:srgbClr val="7030A0"/>
                  </a:solidFill>
                  <a:latin typeface="Roboto"/>
                  <a:ea typeface="Roboto"/>
                  <a:cs typeface="Roboto"/>
                  <a:sym typeface="Roboto"/>
                </a:endParaRPr>
              </a:p>
            </p:txBody>
          </p:sp>
        </p:grpSp>
        <p:grpSp>
          <p:nvGrpSpPr>
            <p:cNvPr id="303" name="Google Shape;979;p35">
              <a:extLst>
                <a:ext uri="{FF2B5EF4-FFF2-40B4-BE49-F238E27FC236}">
                  <a16:creationId xmlns:a16="http://schemas.microsoft.com/office/drawing/2014/main" id="{BE13A57D-21E2-F114-E2BB-FE394E8C0821}"/>
                </a:ext>
              </a:extLst>
            </p:cNvPr>
            <p:cNvGrpSpPr/>
            <p:nvPr/>
          </p:nvGrpSpPr>
          <p:grpSpPr>
            <a:xfrm>
              <a:off x="9264587" y="6473558"/>
              <a:ext cx="2040749" cy="2528378"/>
              <a:chOff x="4329430" y="1960313"/>
              <a:chExt cx="2040749" cy="2528378"/>
            </a:xfrm>
          </p:grpSpPr>
          <p:sp>
            <p:nvSpPr>
              <p:cNvPr id="304" name="Google Shape;980;p35">
                <a:extLst>
                  <a:ext uri="{FF2B5EF4-FFF2-40B4-BE49-F238E27FC236}">
                    <a16:creationId xmlns:a16="http://schemas.microsoft.com/office/drawing/2014/main" id="{A3054A8B-AFEF-FB69-DFD5-8BC695983DB0}"/>
                  </a:ext>
                </a:extLst>
              </p:cNvPr>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bg1"/>
                    </a:solidFill>
                    <a:latin typeface="Fira Sans Extra Condensed Medium"/>
                    <a:ea typeface="Fira Sans Extra Condensed Medium"/>
                    <a:cs typeface="Fira Sans Extra Condensed Medium"/>
                    <a:sym typeface="Fira Sans Extra Condensed Medium"/>
                  </a:rPr>
                  <a:t>03</a:t>
                </a:r>
                <a:endParaRPr sz="800" dirty="0">
                  <a:solidFill>
                    <a:schemeClr val="bg1"/>
                  </a:solidFill>
                </a:endParaRPr>
              </a:p>
            </p:txBody>
          </p:sp>
          <p:sp>
            <p:nvSpPr>
              <p:cNvPr id="305" name="Google Shape;981;p35">
                <a:extLst>
                  <a:ext uri="{FF2B5EF4-FFF2-40B4-BE49-F238E27FC236}">
                    <a16:creationId xmlns:a16="http://schemas.microsoft.com/office/drawing/2014/main" id="{C48F8CE0-B08E-8DF6-D9CF-EAA44D5CEE0F}"/>
                  </a:ext>
                </a:extLst>
              </p:cNvPr>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306" name="Google Shape;982;p35">
                <a:extLst>
                  <a:ext uri="{FF2B5EF4-FFF2-40B4-BE49-F238E27FC236}">
                    <a16:creationId xmlns:a16="http://schemas.microsoft.com/office/drawing/2014/main" id="{34C509F2-5DE4-47D3-C6B6-AAA6EEF8C552}"/>
                  </a:ext>
                </a:extLst>
              </p:cNvPr>
              <p:cNvGrpSpPr/>
              <p:nvPr/>
            </p:nvGrpSpPr>
            <p:grpSpPr>
              <a:xfrm>
                <a:off x="4577079" y="2094138"/>
                <a:ext cx="1793100" cy="1395125"/>
                <a:chOff x="4618913" y="2023550"/>
                <a:chExt cx="1793100" cy="1395125"/>
              </a:xfrm>
            </p:grpSpPr>
            <p:sp>
              <p:nvSpPr>
                <p:cNvPr id="314" name="Google Shape;983;p35">
                  <a:extLst>
                    <a:ext uri="{FF2B5EF4-FFF2-40B4-BE49-F238E27FC236}">
                      <a16:creationId xmlns:a16="http://schemas.microsoft.com/office/drawing/2014/main" id="{BB78F9F1-B63A-CDBC-27C7-BEABF5952FEB}"/>
                    </a:ext>
                  </a:extLst>
                </p:cNvPr>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5" name="Google Shape;984;p35">
                  <a:extLst>
                    <a:ext uri="{FF2B5EF4-FFF2-40B4-BE49-F238E27FC236}">
                      <a16:creationId xmlns:a16="http://schemas.microsoft.com/office/drawing/2014/main" id="{A87D6436-2A6E-10B0-D376-EACBFEF61C28}"/>
                    </a:ext>
                  </a:extLst>
                </p:cNvPr>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6" name="Google Shape;985;p35">
                  <a:extLst>
                    <a:ext uri="{FF2B5EF4-FFF2-40B4-BE49-F238E27FC236}">
                      <a16:creationId xmlns:a16="http://schemas.microsoft.com/office/drawing/2014/main" id="{7F9C51A0-6506-879C-B205-E98C499045BF}"/>
                    </a:ext>
                  </a:extLst>
                </p:cNvPr>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07" name="Google Shape;986;p35">
                <a:extLst>
                  <a:ext uri="{FF2B5EF4-FFF2-40B4-BE49-F238E27FC236}">
                    <a16:creationId xmlns:a16="http://schemas.microsoft.com/office/drawing/2014/main" id="{D5834322-41E3-C8BB-A4CF-F50CA99912F5}"/>
                  </a:ext>
                </a:extLst>
              </p:cNvPr>
              <p:cNvGrpSpPr/>
              <p:nvPr/>
            </p:nvGrpSpPr>
            <p:grpSpPr>
              <a:xfrm>
                <a:off x="5240393" y="3673163"/>
                <a:ext cx="44375" cy="263450"/>
                <a:chOff x="5282088" y="3508250"/>
                <a:chExt cx="44375" cy="263450"/>
              </a:xfrm>
            </p:grpSpPr>
            <p:sp>
              <p:nvSpPr>
                <p:cNvPr id="310" name="Google Shape;987;p35">
                  <a:extLst>
                    <a:ext uri="{FF2B5EF4-FFF2-40B4-BE49-F238E27FC236}">
                      <a16:creationId xmlns:a16="http://schemas.microsoft.com/office/drawing/2014/main" id="{EB8F4D7E-C814-5C6B-19C5-60943A9705FB}"/>
                    </a:ext>
                  </a:extLst>
                </p:cNvPr>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1" name="Google Shape;988;p35">
                  <a:extLst>
                    <a:ext uri="{FF2B5EF4-FFF2-40B4-BE49-F238E27FC236}">
                      <a16:creationId xmlns:a16="http://schemas.microsoft.com/office/drawing/2014/main" id="{7C5C8C58-1292-A6BA-3BC2-2675DB46EC16}"/>
                    </a:ext>
                  </a:extLst>
                </p:cNvPr>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2" name="Google Shape;989;p35">
                  <a:extLst>
                    <a:ext uri="{FF2B5EF4-FFF2-40B4-BE49-F238E27FC236}">
                      <a16:creationId xmlns:a16="http://schemas.microsoft.com/office/drawing/2014/main" id="{0EF06394-738C-5AC7-6C74-B1268D9F0752}"/>
                    </a:ext>
                  </a:extLst>
                </p:cNvPr>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3" name="Google Shape;990;p35">
                  <a:extLst>
                    <a:ext uri="{FF2B5EF4-FFF2-40B4-BE49-F238E27FC236}">
                      <a16:creationId xmlns:a16="http://schemas.microsoft.com/office/drawing/2014/main" id="{6E7FA07C-9922-B75C-A72C-6B43438B724E}"/>
                    </a:ext>
                  </a:extLst>
                </p:cNvPr>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09" name="Google Shape;992;p35">
                <a:extLst>
                  <a:ext uri="{FF2B5EF4-FFF2-40B4-BE49-F238E27FC236}">
                    <a16:creationId xmlns:a16="http://schemas.microsoft.com/office/drawing/2014/main" id="{318398C5-F0E7-190A-F911-0DF1A65845D0}"/>
                  </a:ext>
                </a:extLst>
              </p:cNvPr>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solidFill>
                      <a:srgbClr val="7030A0"/>
                    </a:solidFill>
                    <a:latin typeface="Roboto"/>
                    <a:ea typeface="Roboto"/>
                    <a:cs typeface="Roboto"/>
                    <a:sym typeface="Roboto"/>
                  </a:rPr>
                  <a:t>Data Quality &amp; </a:t>
                </a:r>
              </a:p>
              <a:p>
                <a:pPr marL="0" lvl="0" indent="0" algn="ctr" rtl="0">
                  <a:lnSpc>
                    <a:spcPct val="100000"/>
                  </a:lnSpc>
                  <a:spcBef>
                    <a:spcPts val="0"/>
                  </a:spcBef>
                  <a:spcAft>
                    <a:spcPts val="0"/>
                  </a:spcAft>
                  <a:buNone/>
                </a:pPr>
                <a:r>
                  <a:rPr lang="en" sz="1400" dirty="0">
                    <a:solidFill>
                      <a:srgbClr val="7030A0"/>
                    </a:solidFill>
                    <a:latin typeface="Roboto"/>
                    <a:ea typeface="Roboto"/>
                    <a:cs typeface="Roboto"/>
                    <a:sym typeface="Roboto"/>
                  </a:rPr>
                  <a:t>Lineage</a:t>
                </a:r>
                <a:endParaRPr sz="1400" dirty="0">
                  <a:solidFill>
                    <a:srgbClr val="7030A0"/>
                  </a:solidFill>
                  <a:latin typeface="Roboto"/>
                  <a:ea typeface="Roboto"/>
                  <a:cs typeface="Roboto"/>
                  <a:sym typeface="Roboto"/>
                </a:endParaRPr>
              </a:p>
            </p:txBody>
          </p:sp>
        </p:grpSp>
        <p:sp>
          <p:nvSpPr>
            <p:cNvPr id="232" name="AutoShape 29">
              <a:extLst>
                <a:ext uri="{FF2B5EF4-FFF2-40B4-BE49-F238E27FC236}">
                  <a16:creationId xmlns:a16="http://schemas.microsoft.com/office/drawing/2014/main" id="{D250C143-6088-9BB9-C7C5-87289CA9C73B}"/>
                </a:ext>
              </a:extLst>
            </p:cNvPr>
            <p:cNvSpPr>
              <a:spLocks noChangeAspect="1" noChangeArrowheads="1" noTextEdit="1"/>
            </p:cNvSpPr>
            <p:nvPr/>
          </p:nvSpPr>
          <p:spPr bwMode="auto">
            <a:xfrm>
              <a:off x="6434352" y="4601044"/>
              <a:ext cx="400800" cy="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31">
              <a:extLst>
                <a:ext uri="{FF2B5EF4-FFF2-40B4-BE49-F238E27FC236}">
                  <a16:creationId xmlns:a16="http://schemas.microsoft.com/office/drawing/2014/main" id="{6A24D528-47EC-4F3F-78CF-08B5A203CD58}"/>
                </a:ext>
              </a:extLst>
            </p:cNvPr>
            <p:cNvSpPr>
              <a:spLocks noEditPoints="1"/>
            </p:cNvSpPr>
            <p:nvPr/>
          </p:nvSpPr>
          <p:spPr bwMode="auto">
            <a:xfrm>
              <a:off x="6777124" y="7166179"/>
              <a:ext cx="636100" cy="547541"/>
            </a:xfrm>
            <a:custGeom>
              <a:avLst/>
              <a:gdLst>
                <a:gd name="T0" fmla="*/ 106 w 880"/>
                <a:gd name="T1" fmla="*/ 0 h 880"/>
                <a:gd name="T2" fmla="*/ 106 w 880"/>
                <a:gd name="T3" fmla="*/ 34 h 880"/>
                <a:gd name="T4" fmla="*/ 34 w 880"/>
                <a:gd name="T5" fmla="*/ 105 h 880"/>
                <a:gd name="T6" fmla="*/ 880 w 880"/>
                <a:gd name="T7" fmla="*/ 105 h 880"/>
                <a:gd name="T8" fmla="*/ 774 w 880"/>
                <a:gd name="T9" fmla="*/ 211 h 880"/>
                <a:gd name="T10" fmla="*/ 774 w 880"/>
                <a:gd name="T11" fmla="*/ 177 h 880"/>
                <a:gd name="T12" fmla="*/ 774 w 880"/>
                <a:gd name="T13" fmla="*/ 669 h 880"/>
                <a:gd name="T14" fmla="*/ 880 w 880"/>
                <a:gd name="T15" fmla="*/ 775 h 880"/>
                <a:gd name="T16" fmla="*/ 703 w 880"/>
                <a:gd name="T17" fmla="*/ 775 h 880"/>
                <a:gd name="T18" fmla="*/ 774 w 880"/>
                <a:gd name="T19" fmla="*/ 846 h 880"/>
                <a:gd name="T20" fmla="*/ 106 w 880"/>
                <a:gd name="T21" fmla="*/ 878 h 880"/>
                <a:gd name="T22" fmla="*/ 106 w 880"/>
                <a:gd name="T23" fmla="*/ 844 h 880"/>
                <a:gd name="T24" fmla="*/ 177 w 880"/>
                <a:gd name="T25" fmla="*/ 773 h 880"/>
                <a:gd name="T26" fmla="*/ 672 w 880"/>
                <a:gd name="T27" fmla="*/ 683 h 880"/>
                <a:gd name="T28" fmla="*/ 676 w 880"/>
                <a:gd name="T29" fmla="*/ 683 h 880"/>
                <a:gd name="T30" fmla="*/ 678 w 880"/>
                <a:gd name="T31" fmla="*/ 681 h 880"/>
                <a:gd name="T32" fmla="*/ 680 w 880"/>
                <a:gd name="T33" fmla="*/ 679 h 880"/>
                <a:gd name="T34" fmla="*/ 682 w 880"/>
                <a:gd name="T35" fmla="*/ 675 h 880"/>
                <a:gd name="T36" fmla="*/ 682 w 880"/>
                <a:gd name="T37" fmla="*/ 672 h 880"/>
                <a:gd name="T38" fmla="*/ 649 w 880"/>
                <a:gd name="T39" fmla="*/ 591 h 880"/>
                <a:gd name="T40" fmla="*/ 602 w 880"/>
                <a:gd name="T41" fmla="*/ 439 h 880"/>
                <a:gd name="T42" fmla="*/ 649 w 880"/>
                <a:gd name="T43" fmla="*/ 291 h 880"/>
                <a:gd name="T44" fmla="*/ 682 w 880"/>
                <a:gd name="T45" fmla="*/ 210 h 880"/>
                <a:gd name="T46" fmla="*/ 682 w 880"/>
                <a:gd name="T47" fmla="*/ 207 h 880"/>
                <a:gd name="T48" fmla="*/ 680 w 880"/>
                <a:gd name="T49" fmla="*/ 203 h 880"/>
                <a:gd name="T50" fmla="*/ 678 w 880"/>
                <a:gd name="T51" fmla="*/ 201 h 880"/>
                <a:gd name="T52" fmla="*/ 676 w 880"/>
                <a:gd name="T53" fmla="*/ 200 h 880"/>
                <a:gd name="T54" fmla="*/ 672 w 880"/>
                <a:gd name="T55" fmla="*/ 199 h 880"/>
                <a:gd name="T56" fmla="*/ 587 w 880"/>
                <a:gd name="T57" fmla="*/ 212 h 880"/>
                <a:gd name="T58" fmla="*/ 590 w 880"/>
                <a:gd name="T59" fmla="*/ 232 h 880"/>
                <a:gd name="T60" fmla="*/ 440 w 880"/>
                <a:gd name="T61" fmla="*/ 277 h 880"/>
                <a:gd name="T62" fmla="*/ 289 w 880"/>
                <a:gd name="T63" fmla="*/ 232 h 880"/>
                <a:gd name="T64" fmla="*/ 292 w 880"/>
                <a:gd name="T65" fmla="*/ 212 h 880"/>
                <a:gd name="T66" fmla="*/ 207 w 880"/>
                <a:gd name="T67" fmla="*/ 199 h 880"/>
                <a:gd name="T68" fmla="*/ 203 w 880"/>
                <a:gd name="T69" fmla="*/ 200 h 880"/>
                <a:gd name="T70" fmla="*/ 201 w 880"/>
                <a:gd name="T71" fmla="*/ 201 h 880"/>
                <a:gd name="T72" fmla="*/ 199 w 880"/>
                <a:gd name="T73" fmla="*/ 203 h 880"/>
                <a:gd name="T74" fmla="*/ 197 w 880"/>
                <a:gd name="T75" fmla="*/ 207 h 880"/>
                <a:gd name="T76" fmla="*/ 197 w 880"/>
                <a:gd name="T77" fmla="*/ 210 h 880"/>
                <a:gd name="T78" fmla="*/ 230 w 880"/>
                <a:gd name="T79" fmla="*/ 291 h 880"/>
                <a:gd name="T80" fmla="*/ 278 w 880"/>
                <a:gd name="T81" fmla="*/ 439 h 880"/>
                <a:gd name="T82" fmla="*/ 230 w 880"/>
                <a:gd name="T83" fmla="*/ 591 h 880"/>
                <a:gd name="T84" fmla="*/ 197 w 880"/>
                <a:gd name="T85" fmla="*/ 672 h 880"/>
                <a:gd name="T86" fmla="*/ 197 w 880"/>
                <a:gd name="T87" fmla="*/ 675 h 880"/>
                <a:gd name="T88" fmla="*/ 199 w 880"/>
                <a:gd name="T89" fmla="*/ 679 h 880"/>
                <a:gd name="T90" fmla="*/ 201 w 880"/>
                <a:gd name="T91" fmla="*/ 681 h 880"/>
                <a:gd name="T92" fmla="*/ 203 w 880"/>
                <a:gd name="T93" fmla="*/ 683 h 880"/>
                <a:gd name="T94" fmla="*/ 207 w 880"/>
                <a:gd name="T95" fmla="*/ 683 h 880"/>
                <a:gd name="T96" fmla="*/ 292 w 880"/>
                <a:gd name="T97" fmla="*/ 670 h 880"/>
                <a:gd name="T98" fmla="*/ 289 w 880"/>
                <a:gd name="T99" fmla="*/ 650 h 880"/>
                <a:gd name="T100" fmla="*/ 440 w 880"/>
                <a:gd name="T101" fmla="*/ 601 h 880"/>
                <a:gd name="T102" fmla="*/ 590 w 880"/>
                <a:gd name="T103" fmla="*/ 650 h 880"/>
                <a:gd name="T104" fmla="*/ 587 w 880"/>
                <a:gd name="T105" fmla="*/ 67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0" h="880">
                  <a:moveTo>
                    <a:pt x="106" y="211"/>
                  </a:moveTo>
                  <a:cubicBezTo>
                    <a:pt x="164" y="211"/>
                    <a:pt x="211" y="164"/>
                    <a:pt x="211" y="105"/>
                  </a:cubicBezTo>
                  <a:cubicBezTo>
                    <a:pt x="211" y="47"/>
                    <a:pt x="164" y="0"/>
                    <a:pt x="106" y="0"/>
                  </a:cubicBezTo>
                  <a:cubicBezTo>
                    <a:pt x="47" y="0"/>
                    <a:pt x="0" y="47"/>
                    <a:pt x="0" y="105"/>
                  </a:cubicBezTo>
                  <a:cubicBezTo>
                    <a:pt x="0" y="164"/>
                    <a:pt x="47" y="211"/>
                    <a:pt x="106" y="211"/>
                  </a:cubicBezTo>
                  <a:close/>
                  <a:moveTo>
                    <a:pt x="106" y="34"/>
                  </a:moveTo>
                  <a:cubicBezTo>
                    <a:pt x="145" y="34"/>
                    <a:pt x="177" y="66"/>
                    <a:pt x="177" y="105"/>
                  </a:cubicBezTo>
                  <a:cubicBezTo>
                    <a:pt x="177" y="145"/>
                    <a:pt x="145" y="177"/>
                    <a:pt x="106" y="177"/>
                  </a:cubicBezTo>
                  <a:cubicBezTo>
                    <a:pt x="66" y="177"/>
                    <a:pt x="34" y="145"/>
                    <a:pt x="34" y="105"/>
                  </a:cubicBezTo>
                  <a:cubicBezTo>
                    <a:pt x="34" y="66"/>
                    <a:pt x="66" y="34"/>
                    <a:pt x="106" y="34"/>
                  </a:cubicBezTo>
                  <a:close/>
                  <a:moveTo>
                    <a:pt x="774" y="211"/>
                  </a:moveTo>
                  <a:cubicBezTo>
                    <a:pt x="833" y="211"/>
                    <a:pt x="880" y="164"/>
                    <a:pt x="880" y="105"/>
                  </a:cubicBezTo>
                  <a:cubicBezTo>
                    <a:pt x="880" y="47"/>
                    <a:pt x="833" y="0"/>
                    <a:pt x="774" y="0"/>
                  </a:cubicBezTo>
                  <a:cubicBezTo>
                    <a:pt x="716" y="0"/>
                    <a:pt x="669" y="47"/>
                    <a:pt x="669" y="105"/>
                  </a:cubicBezTo>
                  <a:cubicBezTo>
                    <a:pt x="669" y="164"/>
                    <a:pt x="716" y="211"/>
                    <a:pt x="774" y="211"/>
                  </a:cubicBezTo>
                  <a:close/>
                  <a:moveTo>
                    <a:pt x="774" y="34"/>
                  </a:moveTo>
                  <a:cubicBezTo>
                    <a:pt x="814" y="34"/>
                    <a:pt x="846" y="66"/>
                    <a:pt x="846" y="105"/>
                  </a:cubicBezTo>
                  <a:cubicBezTo>
                    <a:pt x="846" y="145"/>
                    <a:pt x="814" y="177"/>
                    <a:pt x="774" y="177"/>
                  </a:cubicBezTo>
                  <a:cubicBezTo>
                    <a:pt x="735" y="177"/>
                    <a:pt x="703" y="145"/>
                    <a:pt x="703" y="105"/>
                  </a:cubicBezTo>
                  <a:cubicBezTo>
                    <a:pt x="703" y="66"/>
                    <a:pt x="735" y="34"/>
                    <a:pt x="774" y="34"/>
                  </a:cubicBezTo>
                  <a:close/>
                  <a:moveTo>
                    <a:pt x="774" y="669"/>
                  </a:moveTo>
                  <a:cubicBezTo>
                    <a:pt x="716" y="669"/>
                    <a:pt x="669" y="717"/>
                    <a:pt x="669" y="775"/>
                  </a:cubicBezTo>
                  <a:cubicBezTo>
                    <a:pt x="669" y="833"/>
                    <a:pt x="716" y="880"/>
                    <a:pt x="774" y="880"/>
                  </a:cubicBezTo>
                  <a:cubicBezTo>
                    <a:pt x="833" y="880"/>
                    <a:pt x="880" y="833"/>
                    <a:pt x="880" y="775"/>
                  </a:cubicBezTo>
                  <a:cubicBezTo>
                    <a:pt x="880" y="717"/>
                    <a:pt x="833" y="669"/>
                    <a:pt x="774" y="669"/>
                  </a:cubicBezTo>
                  <a:close/>
                  <a:moveTo>
                    <a:pt x="774" y="846"/>
                  </a:moveTo>
                  <a:cubicBezTo>
                    <a:pt x="735" y="846"/>
                    <a:pt x="703" y="814"/>
                    <a:pt x="703" y="775"/>
                  </a:cubicBezTo>
                  <a:cubicBezTo>
                    <a:pt x="703" y="735"/>
                    <a:pt x="735" y="703"/>
                    <a:pt x="774" y="703"/>
                  </a:cubicBezTo>
                  <a:cubicBezTo>
                    <a:pt x="814" y="703"/>
                    <a:pt x="846" y="735"/>
                    <a:pt x="846" y="775"/>
                  </a:cubicBezTo>
                  <a:cubicBezTo>
                    <a:pt x="846" y="814"/>
                    <a:pt x="814" y="846"/>
                    <a:pt x="774" y="846"/>
                  </a:cubicBezTo>
                  <a:close/>
                  <a:moveTo>
                    <a:pt x="106" y="667"/>
                  </a:moveTo>
                  <a:cubicBezTo>
                    <a:pt x="47" y="667"/>
                    <a:pt x="0" y="715"/>
                    <a:pt x="0" y="773"/>
                  </a:cubicBezTo>
                  <a:cubicBezTo>
                    <a:pt x="0" y="831"/>
                    <a:pt x="47" y="878"/>
                    <a:pt x="106" y="878"/>
                  </a:cubicBezTo>
                  <a:cubicBezTo>
                    <a:pt x="164" y="878"/>
                    <a:pt x="211" y="831"/>
                    <a:pt x="211" y="773"/>
                  </a:cubicBezTo>
                  <a:cubicBezTo>
                    <a:pt x="211" y="715"/>
                    <a:pt x="164" y="667"/>
                    <a:pt x="106" y="667"/>
                  </a:cubicBezTo>
                  <a:close/>
                  <a:moveTo>
                    <a:pt x="106" y="844"/>
                  </a:moveTo>
                  <a:cubicBezTo>
                    <a:pt x="66" y="844"/>
                    <a:pt x="34" y="812"/>
                    <a:pt x="34" y="773"/>
                  </a:cubicBezTo>
                  <a:cubicBezTo>
                    <a:pt x="34" y="733"/>
                    <a:pt x="66" y="701"/>
                    <a:pt x="106" y="701"/>
                  </a:cubicBezTo>
                  <a:cubicBezTo>
                    <a:pt x="145" y="701"/>
                    <a:pt x="177" y="733"/>
                    <a:pt x="177" y="773"/>
                  </a:cubicBezTo>
                  <a:cubicBezTo>
                    <a:pt x="177" y="812"/>
                    <a:pt x="145" y="844"/>
                    <a:pt x="106" y="844"/>
                  </a:cubicBezTo>
                  <a:close/>
                  <a:moveTo>
                    <a:pt x="672" y="683"/>
                  </a:moveTo>
                  <a:cubicBezTo>
                    <a:pt x="672" y="683"/>
                    <a:pt x="672" y="683"/>
                    <a:pt x="672" y="683"/>
                  </a:cubicBezTo>
                  <a:cubicBezTo>
                    <a:pt x="674" y="683"/>
                    <a:pt x="674" y="683"/>
                    <a:pt x="674" y="683"/>
                  </a:cubicBezTo>
                  <a:cubicBezTo>
                    <a:pt x="674" y="683"/>
                    <a:pt x="675" y="683"/>
                    <a:pt x="675" y="683"/>
                  </a:cubicBezTo>
                  <a:cubicBezTo>
                    <a:pt x="676" y="683"/>
                    <a:pt x="676" y="683"/>
                    <a:pt x="676" y="683"/>
                  </a:cubicBezTo>
                  <a:cubicBezTo>
                    <a:pt x="677" y="682"/>
                    <a:pt x="677" y="682"/>
                    <a:pt x="677" y="682"/>
                  </a:cubicBezTo>
                  <a:cubicBezTo>
                    <a:pt x="677" y="682"/>
                    <a:pt x="677" y="682"/>
                    <a:pt x="678" y="682"/>
                  </a:cubicBezTo>
                  <a:cubicBezTo>
                    <a:pt x="678" y="682"/>
                    <a:pt x="678" y="682"/>
                    <a:pt x="678" y="681"/>
                  </a:cubicBezTo>
                  <a:cubicBezTo>
                    <a:pt x="678" y="681"/>
                    <a:pt x="679" y="681"/>
                    <a:pt x="679" y="681"/>
                  </a:cubicBezTo>
                  <a:cubicBezTo>
                    <a:pt x="679" y="680"/>
                    <a:pt x="679" y="680"/>
                    <a:pt x="679" y="680"/>
                  </a:cubicBezTo>
                  <a:cubicBezTo>
                    <a:pt x="680" y="680"/>
                    <a:pt x="680" y="680"/>
                    <a:pt x="680" y="679"/>
                  </a:cubicBezTo>
                  <a:cubicBezTo>
                    <a:pt x="681" y="679"/>
                    <a:pt x="681" y="678"/>
                    <a:pt x="681" y="678"/>
                  </a:cubicBezTo>
                  <a:cubicBezTo>
                    <a:pt x="681" y="678"/>
                    <a:pt x="681" y="677"/>
                    <a:pt x="681" y="677"/>
                  </a:cubicBezTo>
                  <a:cubicBezTo>
                    <a:pt x="682" y="676"/>
                    <a:pt x="682" y="676"/>
                    <a:pt x="682" y="675"/>
                  </a:cubicBezTo>
                  <a:cubicBezTo>
                    <a:pt x="682" y="674"/>
                    <a:pt x="682" y="674"/>
                    <a:pt x="682" y="674"/>
                  </a:cubicBezTo>
                  <a:cubicBezTo>
                    <a:pt x="682" y="673"/>
                    <a:pt x="682" y="673"/>
                    <a:pt x="682" y="673"/>
                  </a:cubicBezTo>
                  <a:cubicBezTo>
                    <a:pt x="682" y="672"/>
                    <a:pt x="682" y="672"/>
                    <a:pt x="682" y="672"/>
                  </a:cubicBezTo>
                  <a:cubicBezTo>
                    <a:pt x="669" y="587"/>
                    <a:pt x="669" y="587"/>
                    <a:pt x="669" y="587"/>
                  </a:cubicBezTo>
                  <a:cubicBezTo>
                    <a:pt x="668" y="582"/>
                    <a:pt x="663" y="578"/>
                    <a:pt x="657" y="579"/>
                  </a:cubicBezTo>
                  <a:cubicBezTo>
                    <a:pt x="652" y="581"/>
                    <a:pt x="649" y="586"/>
                    <a:pt x="649" y="591"/>
                  </a:cubicBezTo>
                  <a:cubicBezTo>
                    <a:pt x="658" y="645"/>
                    <a:pt x="658" y="645"/>
                    <a:pt x="658" y="645"/>
                  </a:cubicBezTo>
                  <a:cubicBezTo>
                    <a:pt x="611" y="599"/>
                    <a:pt x="578" y="565"/>
                    <a:pt x="560" y="548"/>
                  </a:cubicBezTo>
                  <a:cubicBezTo>
                    <a:pt x="586" y="519"/>
                    <a:pt x="602" y="481"/>
                    <a:pt x="602" y="439"/>
                  </a:cubicBezTo>
                  <a:cubicBezTo>
                    <a:pt x="602" y="398"/>
                    <a:pt x="587" y="361"/>
                    <a:pt x="562" y="332"/>
                  </a:cubicBezTo>
                  <a:cubicBezTo>
                    <a:pt x="580" y="315"/>
                    <a:pt x="613" y="282"/>
                    <a:pt x="658" y="237"/>
                  </a:cubicBezTo>
                  <a:cubicBezTo>
                    <a:pt x="658" y="237"/>
                    <a:pt x="658" y="237"/>
                    <a:pt x="649" y="291"/>
                  </a:cubicBezTo>
                  <a:cubicBezTo>
                    <a:pt x="649" y="296"/>
                    <a:pt x="652" y="301"/>
                    <a:pt x="657" y="303"/>
                  </a:cubicBezTo>
                  <a:cubicBezTo>
                    <a:pt x="663" y="304"/>
                    <a:pt x="668" y="301"/>
                    <a:pt x="669" y="295"/>
                  </a:cubicBezTo>
                  <a:cubicBezTo>
                    <a:pt x="669" y="295"/>
                    <a:pt x="669" y="295"/>
                    <a:pt x="682" y="210"/>
                  </a:cubicBezTo>
                  <a:cubicBezTo>
                    <a:pt x="682" y="209"/>
                    <a:pt x="682" y="209"/>
                    <a:pt x="682" y="209"/>
                  </a:cubicBezTo>
                  <a:cubicBezTo>
                    <a:pt x="682" y="209"/>
                    <a:pt x="682" y="209"/>
                    <a:pt x="682" y="208"/>
                  </a:cubicBezTo>
                  <a:cubicBezTo>
                    <a:pt x="682" y="207"/>
                    <a:pt x="682" y="207"/>
                    <a:pt x="682" y="207"/>
                  </a:cubicBezTo>
                  <a:cubicBezTo>
                    <a:pt x="682" y="206"/>
                    <a:pt x="682" y="206"/>
                    <a:pt x="681" y="205"/>
                  </a:cubicBezTo>
                  <a:cubicBezTo>
                    <a:pt x="681" y="205"/>
                    <a:pt x="681" y="205"/>
                    <a:pt x="681" y="204"/>
                  </a:cubicBezTo>
                  <a:cubicBezTo>
                    <a:pt x="681" y="204"/>
                    <a:pt x="681" y="203"/>
                    <a:pt x="680" y="203"/>
                  </a:cubicBezTo>
                  <a:cubicBezTo>
                    <a:pt x="680" y="202"/>
                    <a:pt x="680" y="202"/>
                    <a:pt x="679" y="202"/>
                  </a:cubicBezTo>
                  <a:cubicBezTo>
                    <a:pt x="679" y="202"/>
                    <a:pt x="679" y="202"/>
                    <a:pt x="679" y="201"/>
                  </a:cubicBezTo>
                  <a:cubicBezTo>
                    <a:pt x="679" y="201"/>
                    <a:pt x="678" y="201"/>
                    <a:pt x="678" y="201"/>
                  </a:cubicBezTo>
                  <a:cubicBezTo>
                    <a:pt x="678" y="200"/>
                    <a:pt x="678" y="200"/>
                    <a:pt x="678" y="200"/>
                  </a:cubicBezTo>
                  <a:cubicBezTo>
                    <a:pt x="677" y="200"/>
                    <a:pt x="677" y="200"/>
                    <a:pt x="677" y="200"/>
                  </a:cubicBezTo>
                  <a:cubicBezTo>
                    <a:pt x="677" y="200"/>
                    <a:pt x="677" y="200"/>
                    <a:pt x="676" y="200"/>
                  </a:cubicBezTo>
                  <a:cubicBezTo>
                    <a:pt x="676" y="200"/>
                    <a:pt x="676" y="200"/>
                    <a:pt x="675" y="199"/>
                  </a:cubicBezTo>
                  <a:cubicBezTo>
                    <a:pt x="675" y="199"/>
                    <a:pt x="674" y="199"/>
                    <a:pt x="674" y="199"/>
                  </a:cubicBezTo>
                  <a:cubicBezTo>
                    <a:pt x="672" y="199"/>
                    <a:pt x="672" y="199"/>
                    <a:pt x="672" y="199"/>
                  </a:cubicBezTo>
                  <a:cubicBezTo>
                    <a:pt x="672" y="199"/>
                    <a:pt x="672" y="199"/>
                    <a:pt x="672" y="199"/>
                  </a:cubicBezTo>
                  <a:cubicBezTo>
                    <a:pt x="671" y="199"/>
                    <a:pt x="671" y="199"/>
                    <a:pt x="671" y="199"/>
                  </a:cubicBezTo>
                  <a:cubicBezTo>
                    <a:pt x="671" y="199"/>
                    <a:pt x="671" y="199"/>
                    <a:pt x="587" y="212"/>
                  </a:cubicBezTo>
                  <a:cubicBezTo>
                    <a:pt x="582" y="213"/>
                    <a:pt x="578" y="218"/>
                    <a:pt x="578" y="223"/>
                  </a:cubicBezTo>
                  <a:cubicBezTo>
                    <a:pt x="579" y="229"/>
                    <a:pt x="583" y="232"/>
                    <a:pt x="588" y="232"/>
                  </a:cubicBezTo>
                  <a:cubicBezTo>
                    <a:pt x="589" y="232"/>
                    <a:pt x="589" y="232"/>
                    <a:pt x="590" y="232"/>
                  </a:cubicBezTo>
                  <a:cubicBezTo>
                    <a:pt x="590" y="232"/>
                    <a:pt x="590" y="232"/>
                    <a:pt x="643" y="223"/>
                  </a:cubicBezTo>
                  <a:cubicBezTo>
                    <a:pt x="643" y="223"/>
                    <a:pt x="608" y="259"/>
                    <a:pt x="548" y="318"/>
                  </a:cubicBezTo>
                  <a:cubicBezTo>
                    <a:pt x="519" y="293"/>
                    <a:pt x="482" y="277"/>
                    <a:pt x="440" y="277"/>
                  </a:cubicBezTo>
                  <a:cubicBezTo>
                    <a:pt x="398" y="277"/>
                    <a:pt x="360" y="293"/>
                    <a:pt x="331" y="319"/>
                  </a:cubicBezTo>
                  <a:cubicBezTo>
                    <a:pt x="271" y="259"/>
                    <a:pt x="235" y="223"/>
                    <a:pt x="235" y="223"/>
                  </a:cubicBezTo>
                  <a:cubicBezTo>
                    <a:pt x="289" y="232"/>
                    <a:pt x="289" y="232"/>
                    <a:pt x="289" y="232"/>
                  </a:cubicBezTo>
                  <a:cubicBezTo>
                    <a:pt x="290" y="232"/>
                    <a:pt x="290" y="232"/>
                    <a:pt x="291" y="232"/>
                  </a:cubicBezTo>
                  <a:cubicBezTo>
                    <a:pt x="295" y="232"/>
                    <a:pt x="300" y="229"/>
                    <a:pt x="301" y="223"/>
                  </a:cubicBezTo>
                  <a:cubicBezTo>
                    <a:pt x="301" y="218"/>
                    <a:pt x="297" y="213"/>
                    <a:pt x="292" y="212"/>
                  </a:cubicBezTo>
                  <a:cubicBezTo>
                    <a:pt x="208" y="199"/>
                    <a:pt x="208" y="199"/>
                    <a:pt x="208" y="199"/>
                  </a:cubicBezTo>
                  <a:cubicBezTo>
                    <a:pt x="207" y="199"/>
                    <a:pt x="207" y="199"/>
                    <a:pt x="207" y="199"/>
                  </a:cubicBezTo>
                  <a:cubicBezTo>
                    <a:pt x="207" y="199"/>
                    <a:pt x="207" y="199"/>
                    <a:pt x="207" y="199"/>
                  </a:cubicBezTo>
                  <a:cubicBezTo>
                    <a:pt x="205" y="199"/>
                    <a:pt x="205" y="199"/>
                    <a:pt x="205" y="199"/>
                  </a:cubicBezTo>
                  <a:cubicBezTo>
                    <a:pt x="205" y="199"/>
                    <a:pt x="204" y="199"/>
                    <a:pt x="204" y="199"/>
                  </a:cubicBezTo>
                  <a:cubicBezTo>
                    <a:pt x="203" y="200"/>
                    <a:pt x="203" y="200"/>
                    <a:pt x="203" y="200"/>
                  </a:cubicBezTo>
                  <a:cubicBezTo>
                    <a:pt x="202" y="200"/>
                    <a:pt x="202" y="200"/>
                    <a:pt x="202" y="200"/>
                  </a:cubicBezTo>
                  <a:cubicBezTo>
                    <a:pt x="202" y="200"/>
                    <a:pt x="202" y="200"/>
                    <a:pt x="201" y="200"/>
                  </a:cubicBezTo>
                  <a:cubicBezTo>
                    <a:pt x="201" y="200"/>
                    <a:pt x="201" y="200"/>
                    <a:pt x="201" y="201"/>
                  </a:cubicBezTo>
                  <a:cubicBezTo>
                    <a:pt x="201" y="201"/>
                    <a:pt x="200" y="201"/>
                    <a:pt x="200" y="201"/>
                  </a:cubicBezTo>
                  <a:cubicBezTo>
                    <a:pt x="200" y="202"/>
                    <a:pt x="200" y="202"/>
                    <a:pt x="200" y="202"/>
                  </a:cubicBezTo>
                  <a:cubicBezTo>
                    <a:pt x="199" y="202"/>
                    <a:pt x="199" y="202"/>
                    <a:pt x="199" y="203"/>
                  </a:cubicBezTo>
                  <a:cubicBezTo>
                    <a:pt x="198" y="203"/>
                    <a:pt x="198" y="204"/>
                    <a:pt x="198" y="204"/>
                  </a:cubicBezTo>
                  <a:cubicBezTo>
                    <a:pt x="198" y="205"/>
                    <a:pt x="197" y="205"/>
                    <a:pt x="197" y="205"/>
                  </a:cubicBezTo>
                  <a:cubicBezTo>
                    <a:pt x="197" y="206"/>
                    <a:pt x="197" y="206"/>
                    <a:pt x="197" y="207"/>
                  </a:cubicBezTo>
                  <a:cubicBezTo>
                    <a:pt x="197" y="208"/>
                    <a:pt x="197" y="208"/>
                    <a:pt x="197" y="208"/>
                  </a:cubicBezTo>
                  <a:cubicBezTo>
                    <a:pt x="197" y="209"/>
                    <a:pt x="197" y="209"/>
                    <a:pt x="197" y="209"/>
                  </a:cubicBezTo>
                  <a:cubicBezTo>
                    <a:pt x="197" y="210"/>
                    <a:pt x="197" y="210"/>
                    <a:pt x="197" y="210"/>
                  </a:cubicBezTo>
                  <a:cubicBezTo>
                    <a:pt x="210" y="295"/>
                    <a:pt x="210" y="295"/>
                    <a:pt x="210" y="295"/>
                  </a:cubicBezTo>
                  <a:cubicBezTo>
                    <a:pt x="211" y="301"/>
                    <a:pt x="216" y="304"/>
                    <a:pt x="222" y="303"/>
                  </a:cubicBezTo>
                  <a:cubicBezTo>
                    <a:pt x="227" y="301"/>
                    <a:pt x="230" y="296"/>
                    <a:pt x="230" y="291"/>
                  </a:cubicBezTo>
                  <a:cubicBezTo>
                    <a:pt x="221" y="237"/>
                    <a:pt x="221" y="237"/>
                    <a:pt x="221" y="237"/>
                  </a:cubicBezTo>
                  <a:cubicBezTo>
                    <a:pt x="267" y="282"/>
                    <a:pt x="300" y="315"/>
                    <a:pt x="317" y="333"/>
                  </a:cubicBezTo>
                  <a:cubicBezTo>
                    <a:pt x="293" y="361"/>
                    <a:pt x="278" y="398"/>
                    <a:pt x="278" y="439"/>
                  </a:cubicBezTo>
                  <a:cubicBezTo>
                    <a:pt x="278" y="481"/>
                    <a:pt x="293" y="518"/>
                    <a:pt x="319" y="547"/>
                  </a:cubicBezTo>
                  <a:cubicBezTo>
                    <a:pt x="302" y="564"/>
                    <a:pt x="268" y="598"/>
                    <a:pt x="221" y="645"/>
                  </a:cubicBezTo>
                  <a:cubicBezTo>
                    <a:pt x="221" y="645"/>
                    <a:pt x="221" y="645"/>
                    <a:pt x="230" y="591"/>
                  </a:cubicBezTo>
                  <a:cubicBezTo>
                    <a:pt x="230" y="586"/>
                    <a:pt x="227" y="581"/>
                    <a:pt x="222" y="579"/>
                  </a:cubicBezTo>
                  <a:cubicBezTo>
                    <a:pt x="216" y="578"/>
                    <a:pt x="211" y="582"/>
                    <a:pt x="210" y="587"/>
                  </a:cubicBezTo>
                  <a:cubicBezTo>
                    <a:pt x="210" y="587"/>
                    <a:pt x="210" y="587"/>
                    <a:pt x="197" y="672"/>
                  </a:cubicBezTo>
                  <a:cubicBezTo>
                    <a:pt x="197" y="673"/>
                    <a:pt x="197" y="673"/>
                    <a:pt x="197" y="673"/>
                  </a:cubicBezTo>
                  <a:cubicBezTo>
                    <a:pt x="197" y="673"/>
                    <a:pt x="197" y="673"/>
                    <a:pt x="197" y="674"/>
                  </a:cubicBezTo>
                  <a:cubicBezTo>
                    <a:pt x="197" y="675"/>
                    <a:pt x="197" y="675"/>
                    <a:pt x="197" y="675"/>
                  </a:cubicBezTo>
                  <a:cubicBezTo>
                    <a:pt x="197" y="676"/>
                    <a:pt x="197" y="676"/>
                    <a:pt x="197" y="677"/>
                  </a:cubicBezTo>
                  <a:cubicBezTo>
                    <a:pt x="197" y="677"/>
                    <a:pt x="198" y="678"/>
                    <a:pt x="198" y="678"/>
                  </a:cubicBezTo>
                  <a:cubicBezTo>
                    <a:pt x="198" y="678"/>
                    <a:pt x="198" y="679"/>
                    <a:pt x="199" y="679"/>
                  </a:cubicBezTo>
                  <a:cubicBezTo>
                    <a:pt x="199" y="680"/>
                    <a:pt x="199" y="680"/>
                    <a:pt x="200" y="680"/>
                  </a:cubicBezTo>
                  <a:cubicBezTo>
                    <a:pt x="200" y="680"/>
                    <a:pt x="200" y="680"/>
                    <a:pt x="200" y="681"/>
                  </a:cubicBezTo>
                  <a:cubicBezTo>
                    <a:pt x="200" y="681"/>
                    <a:pt x="201" y="681"/>
                    <a:pt x="201" y="681"/>
                  </a:cubicBezTo>
                  <a:cubicBezTo>
                    <a:pt x="201" y="682"/>
                    <a:pt x="201" y="682"/>
                    <a:pt x="201" y="682"/>
                  </a:cubicBezTo>
                  <a:cubicBezTo>
                    <a:pt x="202" y="682"/>
                    <a:pt x="202" y="682"/>
                    <a:pt x="202" y="682"/>
                  </a:cubicBezTo>
                  <a:cubicBezTo>
                    <a:pt x="202" y="682"/>
                    <a:pt x="202" y="682"/>
                    <a:pt x="203" y="683"/>
                  </a:cubicBezTo>
                  <a:cubicBezTo>
                    <a:pt x="203" y="683"/>
                    <a:pt x="203" y="683"/>
                    <a:pt x="204" y="683"/>
                  </a:cubicBezTo>
                  <a:cubicBezTo>
                    <a:pt x="204" y="683"/>
                    <a:pt x="205" y="683"/>
                    <a:pt x="205" y="683"/>
                  </a:cubicBezTo>
                  <a:cubicBezTo>
                    <a:pt x="207" y="683"/>
                    <a:pt x="207" y="683"/>
                    <a:pt x="207" y="683"/>
                  </a:cubicBezTo>
                  <a:cubicBezTo>
                    <a:pt x="207" y="683"/>
                    <a:pt x="207" y="683"/>
                    <a:pt x="207" y="683"/>
                  </a:cubicBezTo>
                  <a:cubicBezTo>
                    <a:pt x="208" y="683"/>
                    <a:pt x="208" y="683"/>
                    <a:pt x="208" y="683"/>
                  </a:cubicBezTo>
                  <a:cubicBezTo>
                    <a:pt x="208" y="683"/>
                    <a:pt x="208" y="683"/>
                    <a:pt x="292" y="670"/>
                  </a:cubicBezTo>
                  <a:cubicBezTo>
                    <a:pt x="297" y="669"/>
                    <a:pt x="301" y="664"/>
                    <a:pt x="301" y="659"/>
                  </a:cubicBezTo>
                  <a:cubicBezTo>
                    <a:pt x="300" y="653"/>
                    <a:pt x="295" y="650"/>
                    <a:pt x="291" y="650"/>
                  </a:cubicBezTo>
                  <a:cubicBezTo>
                    <a:pt x="290" y="650"/>
                    <a:pt x="290" y="650"/>
                    <a:pt x="289" y="650"/>
                  </a:cubicBezTo>
                  <a:cubicBezTo>
                    <a:pt x="289" y="650"/>
                    <a:pt x="289" y="650"/>
                    <a:pt x="235" y="659"/>
                  </a:cubicBezTo>
                  <a:cubicBezTo>
                    <a:pt x="235" y="659"/>
                    <a:pt x="272" y="622"/>
                    <a:pt x="333" y="561"/>
                  </a:cubicBezTo>
                  <a:cubicBezTo>
                    <a:pt x="362" y="586"/>
                    <a:pt x="399" y="601"/>
                    <a:pt x="440" y="601"/>
                  </a:cubicBezTo>
                  <a:cubicBezTo>
                    <a:pt x="481" y="601"/>
                    <a:pt x="518" y="586"/>
                    <a:pt x="546" y="562"/>
                  </a:cubicBezTo>
                  <a:cubicBezTo>
                    <a:pt x="607" y="623"/>
                    <a:pt x="643" y="659"/>
                    <a:pt x="643" y="659"/>
                  </a:cubicBezTo>
                  <a:cubicBezTo>
                    <a:pt x="590" y="650"/>
                    <a:pt x="590" y="650"/>
                    <a:pt x="590" y="650"/>
                  </a:cubicBezTo>
                  <a:cubicBezTo>
                    <a:pt x="589" y="650"/>
                    <a:pt x="589" y="650"/>
                    <a:pt x="588" y="650"/>
                  </a:cubicBezTo>
                  <a:cubicBezTo>
                    <a:pt x="583" y="650"/>
                    <a:pt x="579" y="653"/>
                    <a:pt x="578" y="659"/>
                  </a:cubicBezTo>
                  <a:cubicBezTo>
                    <a:pt x="578" y="664"/>
                    <a:pt x="582" y="669"/>
                    <a:pt x="587" y="670"/>
                  </a:cubicBezTo>
                  <a:cubicBezTo>
                    <a:pt x="671" y="683"/>
                    <a:pt x="671" y="683"/>
                    <a:pt x="671" y="683"/>
                  </a:cubicBezTo>
                  <a:lnTo>
                    <a:pt x="672" y="68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74" name="Group 373">
              <a:extLst>
                <a:ext uri="{FF2B5EF4-FFF2-40B4-BE49-F238E27FC236}">
                  <a16:creationId xmlns:a16="http://schemas.microsoft.com/office/drawing/2014/main" id="{D90D44B7-D48B-D41C-4639-9E0FB1B3D6B5}"/>
                </a:ext>
              </a:extLst>
            </p:cNvPr>
            <p:cNvGrpSpPr/>
            <p:nvPr/>
          </p:nvGrpSpPr>
          <p:grpSpPr>
            <a:xfrm>
              <a:off x="8312401" y="7017483"/>
              <a:ext cx="713474" cy="547542"/>
              <a:chOff x="1912691" y="1294871"/>
              <a:chExt cx="1059109" cy="1105429"/>
            </a:xfrm>
          </p:grpSpPr>
          <p:sp>
            <p:nvSpPr>
              <p:cNvPr id="375" name="Freeform 374">
                <a:extLst>
                  <a:ext uri="{FF2B5EF4-FFF2-40B4-BE49-F238E27FC236}">
                    <a16:creationId xmlns:a16="http://schemas.microsoft.com/office/drawing/2014/main" id="{EF65C219-1E09-F6FF-3F77-20BA34594466}"/>
                  </a:ext>
                </a:extLst>
              </p:cNvPr>
              <p:cNvSpPr>
                <a:spLocks/>
              </p:cNvSpPr>
              <p:nvPr/>
            </p:nvSpPr>
            <p:spPr bwMode="auto">
              <a:xfrm>
                <a:off x="1912691" y="1294871"/>
                <a:ext cx="1059109" cy="1105429"/>
              </a:xfrm>
              <a:custGeom>
                <a:avLst/>
                <a:gdLst>
                  <a:gd name="connsiteX0" fmla="*/ 3078162 w 4721225"/>
                  <a:gd name="connsiteY0" fmla="*/ 3575050 h 4565651"/>
                  <a:gd name="connsiteX1" fmla="*/ 3078162 w 4721225"/>
                  <a:gd name="connsiteY1" fmla="*/ 4425950 h 4565651"/>
                  <a:gd name="connsiteX2" fmla="*/ 4584700 w 4721225"/>
                  <a:gd name="connsiteY2" fmla="*/ 4425950 h 4565651"/>
                  <a:gd name="connsiteX3" fmla="*/ 4584700 w 4721225"/>
                  <a:gd name="connsiteY3" fmla="*/ 3575050 h 4565651"/>
                  <a:gd name="connsiteX4" fmla="*/ 3075553 w 4721225"/>
                  <a:gd name="connsiteY4" fmla="*/ 3436938 h 4565651"/>
                  <a:gd name="connsiteX5" fmla="*/ 4587310 w 4721225"/>
                  <a:gd name="connsiteY5" fmla="*/ 3436938 h 4565651"/>
                  <a:gd name="connsiteX6" fmla="*/ 4721225 w 4721225"/>
                  <a:gd name="connsiteY6" fmla="*/ 3567976 h 4565651"/>
                  <a:gd name="connsiteX7" fmla="*/ 4721225 w 4721225"/>
                  <a:gd name="connsiteY7" fmla="*/ 4431635 h 4565651"/>
                  <a:gd name="connsiteX8" fmla="*/ 4587310 w 4721225"/>
                  <a:gd name="connsiteY8" fmla="*/ 4565651 h 4565651"/>
                  <a:gd name="connsiteX9" fmla="*/ 3075553 w 4721225"/>
                  <a:gd name="connsiteY9" fmla="*/ 4565651 h 4565651"/>
                  <a:gd name="connsiteX10" fmla="*/ 2941637 w 4721225"/>
                  <a:gd name="connsiteY10" fmla="*/ 4431635 h 4565651"/>
                  <a:gd name="connsiteX11" fmla="*/ 2941637 w 4721225"/>
                  <a:gd name="connsiteY11" fmla="*/ 3567976 h 4565651"/>
                  <a:gd name="connsiteX12" fmla="*/ 3075553 w 4721225"/>
                  <a:gd name="connsiteY12" fmla="*/ 3436938 h 4565651"/>
                  <a:gd name="connsiteX13" fmla="*/ 1609725 w 4721225"/>
                  <a:gd name="connsiteY13" fmla="*/ 1857375 h 4565651"/>
                  <a:gd name="connsiteX14" fmla="*/ 1609725 w 4721225"/>
                  <a:gd name="connsiteY14" fmla="*/ 2708275 h 4565651"/>
                  <a:gd name="connsiteX15" fmla="*/ 3105150 w 4721225"/>
                  <a:gd name="connsiteY15" fmla="*/ 2708275 h 4565651"/>
                  <a:gd name="connsiteX16" fmla="*/ 3105150 w 4721225"/>
                  <a:gd name="connsiteY16" fmla="*/ 1857375 h 4565651"/>
                  <a:gd name="connsiteX17" fmla="*/ 1607176 w 4721225"/>
                  <a:gd name="connsiteY17" fmla="*/ 1717675 h 4565651"/>
                  <a:gd name="connsiteX18" fmla="*/ 3107700 w 4721225"/>
                  <a:gd name="connsiteY18" fmla="*/ 1717675 h 4565651"/>
                  <a:gd name="connsiteX19" fmla="*/ 3241675 w 4721225"/>
                  <a:gd name="connsiteY19" fmla="*/ 1851526 h 4565651"/>
                  <a:gd name="connsiteX20" fmla="*/ 3241675 w 4721225"/>
                  <a:gd name="connsiteY20" fmla="*/ 2714124 h 4565651"/>
                  <a:gd name="connsiteX21" fmla="*/ 3107700 w 4721225"/>
                  <a:gd name="connsiteY21" fmla="*/ 2847975 h 4565651"/>
                  <a:gd name="connsiteX22" fmla="*/ 1607176 w 4721225"/>
                  <a:gd name="connsiteY22" fmla="*/ 2847975 h 4565651"/>
                  <a:gd name="connsiteX23" fmla="*/ 1473200 w 4721225"/>
                  <a:gd name="connsiteY23" fmla="*/ 2714124 h 4565651"/>
                  <a:gd name="connsiteX24" fmla="*/ 1473200 w 4721225"/>
                  <a:gd name="connsiteY24" fmla="*/ 2429399 h 4565651"/>
                  <a:gd name="connsiteX25" fmla="*/ 1473200 w 4721225"/>
                  <a:gd name="connsiteY25" fmla="*/ 2384585 h 4565651"/>
                  <a:gd name="connsiteX26" fmla="*/ 1463779 w 4721225"/>
                  <a:gd name="connsiteY26" fmla="*/ 2384585 h 4565651"/>
                  <a:gd name="connsiteX27" fmla="*/ 494087 w 4721225"/>
                  <a:gd name="connsiteY27" fmla="*/ 2384585 h 4565651"/>
                  <a:gd name="connsiteX28" fmla="*/ 494087 w 4721225"/>
                  <a:gd name="connsiteY28" fmla="*/ 3994462 h 4565651"/>
                  <a:gd name="connsiteX29" fmla="*/ 2556513 w 4721225"/>
                  <a:gd name="connsiteY29" fmla="*/ 3994462 h 4565651"/>
                  <a:gd name="connsiteX30" fmla="*/ 2366044 w 4721225"/>
                  <a:gd name="connsiteY30" fmla="*/ 3848650 h 4565651"/>
                  <a:gd name="connsiteX31" fmla="*/ 2351164 w 4721225"/>
                  <a:gd name="connsiteY31" fmla="*/ 3750451 h 4565651"/>
                  <a:gd name="connsiteX32" fmla="*/ 2449374 w 4721225"/>
                  <a:gd name="connsiteY32" fmla="*/ 3738548 h 4565651"/>
                  <a:gd name="connsiteX33" fmla="*/ 2800552 w 4721225"/>
                  <a:gd name="connsiteY33" fmla="*/ 4009340 h 4565651"/>
                  <a:gd name="connsiteX34" fmla="*/ 2803528 w 4721225"/>
                  <a:gd name="connsiteY34" fmla="*/ 4012316 h 4565651"/>
                  <a:gd name="connsiteX35" fmla="*/ 2806505 w 4721225"/>
                  <a:gd name="connsiteY35" fmla="*/ 4015292 h 4565651"/>
                  <a:gd name="connsiteX36" fmla="*/ 2809481 w 4721225"/>
                  <a:gd name="connsiteY36" fmla="*/ 4018267 h 4565651"/>
                  <a:gd name="connsiteX37" fmla="*/ 2812457 w 4721225"/>
                  <a:gd name="connsiteY37" fmla="*/ 4021243 h 4565651"/>
                  <a:gd name="connsiteX38" fmla="*/ 2815433 w 4721225"/>
                  <a:gd name="connsiteY38" fmla="*/ 4027195 h 4565651"/>
                  <a:gd name="connsiteX39" fmla="*/ 2818409 w 4721225"/>
                  <a:gd name="connsiteY39" fmla="*/ 4027195 h 4565651"/>
                  <a:gd name="connsiteX40" fmla="*/ 2818409 w 4721225"/>
                  <a:gd name="connsiteY40" fmla="*/ 4030170 h 4565651"/>
                  <a:gd name="connsiteX41" fmla="*/ 2821385 w 4721225"/>
                  <a:gd name="connsiteY41" fmla="*/ 4033146 h 4565651"/>
                  <a:gd name="connsiteX42" fmla="*/ 2821385 w 4721225"/>
                  <a:gd name="connsiteY42" fmla="*/ 4036122 h 4565651"/>
                  <a:gd name="connsiteX43" fmla="*/ 2824361 w 4721225"/>
                  <a:gd name="connsiteY43" fmla="*/ 4042073 h 4565651"/>
                  <a:gd name="connsiteX44" fmla="*/ 2824361 w 4721225"/>
                  <a:gd name="connsiteY44" fmla="*/ 4048025 h 4565651"/>
                  <a:gd name="connsiteX45" fmla="*/ 2824361 w 4721225"/>
                  <a:gd name="connsiteY45" fmla="*/ 4051001 h 4565651"/>
                  <a:gd name="connsiteX46" fmla="*/ 2827337 w 4721225"/>
                  <a:gd name="connsiteY46" fmla="*/ 4053976 h 4565651"/>
                  <a:gd name="connsiteX47" fmla="*/ 2827337 w 4721225"/>
                  <a:gd name="connsiteY47" fmla="*/ 4056952 h 4565651"/>
                  <a:gd name="connsiteX48" fmla="*/ 2827337 w 4721225"/>
                  <a:gd name="connsiteY48" fmla="*/ 4059928 h 4565651"/>
                  <a:gd name="connsiteX49" fmla="*/ 2827337 w 4721225"/>
                  <a:gd name="connsiteY49" fmla="*/ 4062904 h 4565651"/>
                  <a:gd name="connsiteX50" fmla="*/ 2827337 w 4721225"/>
                  <a:gd name="connsiteY50" fmla="*/ 4065879 h 4565651"/>
                  <a:gd name="connsiteX51" fmla="*/ 2827337 w 4721225"/>
                  <a:gd name="connsiteY51" fmla="*/ 4068855 h 4565651"/>
                  <a:gd name="connsiteX52" fmla="*/ 2827337 w 4721225"/>
                  <a:gd name="connsiteY52" fmla="*/ 4071831 h 4565651"/>
                  <a:gd name="connsiteX53" fmla="*/ 2824361 w 4721225"/>
                  <a:gd name="connsiteY53" fmla="*/ 4077782 h 4565651"/>
                  <a:gd name="connsiteX54" fmla="*/ 2824361 w 4721225"/>
                  <a:gd name="connsiteY54" fmla="*/ 4080758 h 4565651"/>
                  <a:gd name="connsiteX55" fmla="*/ 2824361 w 4721225"/>
                  <a:gd name="connsiteY55" fmla="*/ 4083734 h 4565651"/>
                  <a:gd name="connsiteX56" fmla="*/ 2824361 w 4721225"/>
                  <a:gd name="connsiteY56" fmla="*/ 4086710 h 4565651"/>
                  <a:gd name="connsiteX57" fmla="*/ 2821385 w 4721225"/>
                  <a:gd name="connsiteY57" fmla="*/ 4089685 h 4565651"/>
                  <a:gd name="connsiteX58" fmla="*/ 2821385 w 4721225"/>
                  <a:gd name="connsiteY58" fmla="*/ 4092661 h 4565651"/>
                  <a:gd name="connsiteX59" fmla="*/ 2818409 w 4721225"/>
                  <a:gd name="connsiteY59" fmla="*/ 4095637 h 4565651"/>
                  <a:gd name="connsiteX60" fmla="*/ 2818409 w 4721225"/>
                  <a:gd name="connsiteY60" fmla="*/ 4098612 h 4565651"/>
                  <a:gd name="connsiteX61" fmla="*/ 2815433 w 4721225"/>
                  <a:gd name="connsiteY61" fmla="*/ 4101588 h 4565651"/>
                  <a:gd name="connsiteX62" fmla="*/ 2812457 w 4721225"/>
                  <a:gd name="connsiteY62" fmla="*/ 4104564 h 4565651"/>
                  <a:gd name="connsiteX63" fmla="*/ 2812457 w 4721225"/>
                  <a:gd name="connsiteY63" fmla="*/ 4107540 h 4565651"/>
                  <a:gd name="connsiteX64" fmla="*/ 2809481 w 4721225"/>
                  <a:gd name="connsiteY64" fmla="*/ 4110515 h 4565651"/>
                  <a:gd name="connsiteX65" fmla="*/ 2806505 w 4721225"/>
                  <a:gd name="connsiteY65" fmla="*/ 4113491 h 4565651"/>
                  <a:gd name="connsiteX66" fmla="*/ 2803528 w 4721225"/>
                  <a:gd name="connsiteY66" fmla="*/ 4116467 h 4565651"/>
                  <a:gd name="connsiteX67" fmla="*/ 2800552 w 4721225"/>
                  <a:gd name="connsiteY67" fmla="*/ 4116467 h 4565651"/>
                  <a:gd name="connsiteX68" fmla="*/ 2800552 w 4721225"/>
                  <a:gd name="connsiteY68" fmla="*/ 4119443 h 4565651"/>
                  <a:gd name="connsiteX69" fmla="*/ 2449374 w 4721225"/>
                  <a:gd name="connsiteY69" fmla="*/ 4387259 h 4565651"/>
                  <a:gd name="connsiteX70" fmla="*/ 2407709 w 4721225"/>
                  <a:gd name="connsiteY70" fmla="*/ 4402138 h 4565651"/>
                  <a:gd name="connsiteX71" fmla="*/ 2351164 w 4721225"/>
                  <a:gd name="connsiteY71" fmla="*/ 4375356 h 4565651"/>
                  <a:gd name="connsiteX72" fmla="*/ 2366044 w 4721225"/>
                  <a:gd name="connsiteY72" fmla="*/ 4277157 h 4565651"/>
                  <a:gd name="connsiteX73" fmla="*/ 2556513 w 4721225"/>
                  <a:gd name="connsiteY73" fmla="*/ 4131346 h 4565651"/>
                  <a:gd name="connsiteX74" fmla="*/ 491111 w 4721225"/>
                  <a:gd name="connsiteY74" fmla="*/ 4131346 h 4565651"/>
                  <a:gd name="connsiteX75" fmla="*/ 357187 w 4721225"/>
                  <a:gd name="connsiteY75" fmla="*/ 4000413 h 4565651"/>
                  <a:gd name="connsiteX76" fmla="*/ 357187 w 4721225"/>
                  <a:gd name="connsiteY76" fmla="*/ 2378634 h 4565651"/>
                  <a:gd name="connsiteX77" fmla="*/ 491111 w 4721225"/>
                  <a:gd name="connsiteY77" fmla="*/ 2244725 h 4565651"/>
                  <a:gd name="connsiteX78" fmla="*/ 1305248 w 4721225"/>
                  <a:gd name="connsiteY78" fmla="*/ 2244725 h 4565651"/>
                  <a:gd name="connsiteX79" fmla="*/ 1473200 w 4721225"/>
                  <a:gd name="connsiteY79" fmla="*/ 2244725 h 4565651"/>
                  <a:gd name="connsiteX80" fmla="*/ 1473200 w 4721225"/>
                  <a:gd name="connsiteY80" fmla="*/ 2215435 h 4565651"/>
                  <a:gd name="connsiteX81" fmla="*/ 1473200 w 4721225"/>
                  <a:gd name="connsiteY81" fmla="*/ 1851526 h 4565651"/>
                  <a:gd name="connsiteX82" fmla="*/ 1607176 w 4721225"/>
                  <a:gd name="connsiteY82" fmla="*/ 1717675 h 4565651"/>
                  <a:gd name="connsiteX83" fmla="*/ 136525 w 4721225"/>
                  <a:gd name="connsiteY83" fmla="*/ 139700 h 4565651"/>
                  <a:gd name="connsiteX84" fmla="*/ 136525 w 4721225"/>
                  <a:gd name="connsiteY84" fmla="*/ 990600 h 4565651"/>
                  <a:gd name="connsiteX85" fmla="*/ 1636713 w 4721225"/>
                  <a:gd name="connsiteY85" fmla="*/ 990600 h 4565651"/>
                  <a:gd name="connsiteX86" fmla="*/ 1636713 w 4721225"/>
                  <a:gd name="connsiteY86" fmla="*/ 139700 h 4565651"/>
                  <a:gd name="connsiteX87" fmla="*/ 134005 w 4721225"/>
                  <a:gd name="connsiteY87" fmla="*/ 0 h 4565651"/>
                  <a:gd name="connsiteX88" fmla="*/ 1640820 w 4721225"/>
                  <a:gd name="connsiteY88" fmla="*/ 0 h 4565651"/>
                  <a:gd name="connsiteX89" fmla="*/ 1774825 w 4721225"/>
                  <a:gd name="connsiteY89" fmla="*/ 133828 h 4565651"/>
                  <a:gd name="connsiteX90" fmla="*/ 1774825 w 4721225"/>
                  <a:gd name="connsiteY90" fmla="*/ 418502 h 4565651"/>
                  <a:gd name="connsiteX91" fmla="*/ 1774825 w 4721225"/>
                  <a:gd name="connsiteY91" fmla="*/ 484188 h 4565651"/>
                  <a:gd name="connsiteX92" fmla="*/ 1778132 w 4721225"/>
                  <a:gd name="connsiteY92" fmla="*/ 484188 h 4565651"/>
                  <a:gd name="connsiteX93" fmla="*/ 4190436 w 4721225"/>
                  <a:gd name="connsiteY93" fmla="*/ 484188 h 4565651"/>
                  <a:gd name="connsiteX94" fmla="*/ 4324350 w 4721225"/>
                  <a:gd name="connsiteY94" fmla="*/ 615229 h 4565651"/>
                  <a:gd name="connsiteX95" fmla="*/ 4324350 w 4721225"/>
                  <a:gd name="connsiteY95" fmla="*/ 2250262 h 4565651"/>
                  <a:gd name="connsiteX96" fmla="*/ 4190436 w 4721225"/>
                  <a:gd name="connsiteY96" fmla="*/ 2384281 h 4565651"/>
                  <a:gd name="connsiteX97" fmla="*/ 3639900 w 4721225"/>
                  <a:gd name="connsiteY97" fmla="*/ 2384281 h 4565651"/>
                  <a:gd name="connsiteX98" fmla="*/ 3827380 w 4721225"/>
                  <a:gd name="connsiteY98" fmla="*/ 2521279 h 4565651"/>
                  <a:gd name="connsiteX99" fmla="*/ 3842259 w 4721225"/>
                  <a:gd name="connsiteY99" fmla="*/ 2619559 h 4565651"/>
                  <a:gd name="connsiteX100" fmla="*/ 3785718 w 4721225"/>
                  <a:gd name="connsiteY100" fmla="*/ 2646363 h 4565651"/>
                  <a:gd name="connsiteX101" fmla="*/ 3744055 w 4721225"/>
                  <a:gd name="connsiteY101" fmla="*/ 2634450 h 4565651"/>
                  <a:gd name="connsiteX102" fmla="*/ 3386951 w 4721225"/>
                  <a:gd name="connsiteY102" fmla="*/ 2369390 h 4565651"/>
                  <a:gd name="connsiteX103" fmla="*/ 3360168 w 4721225"/>
                  <a:gd name="connsiteY103" fmla="*/ 2309826 h 4565651"/>
                  <a:gd name="connsiteX104" fmla="*/ 3386951 w 4721225"/>
                  <a:gd name="connsiteY104" fmla="*/ 2253240 h 4565651"/>
                  <a:gd name="connsiteX105" fmla="*/ 3744055 w 4721225"/>
                  <a:gd name="connsiteY105" fmla="*/ 1982224 h 4565651"/>
                  <a:gd name="connsiteX106" fmla="*/ 3842259 w 4721225"/>
                  <a:gd name="connsiteY106" fmla="*/ 1997115 h 4565651"/>
                  <a:gd name="connsiteX107" fmla="*/ 3827380 w 4721225"/>
                  <a:gd name="connsiteY107" fmla="*/ 2092418 h 4565651"/>
                  <a:gd name="connsiteX108" fmla="*/ 3627996 w 4721225"/>
                  <a:gd name="connsiteY108" fmla="*/ 2244306 h 4565651"/>
                  <a:gd name="connsiteX109" fmla="*/ 4187460 w 4721225"/>
                  <a:gd name="connsiteY109" fmla="*/ 2244306 h 4565651"/>
                  <a:gd name="connsiteX110" fmla="*/ 4187460 w 4721225"/>
                  <a:gd name="connsiteY110" fmla="*/ 621185 h 4565651"/>
                  <a:gd name="connsiteX111" fmla="*/ 1982469 w 4721225"/>
                  <a:gd name="connsiteY111" fmla="*/ 621185 h 4565651"/>
                  <a:gd name="connsiteX112" fmla="*/ 1774825 w 4721225"/>
                  <a:gd name="connsiteY112" fmla="*/ 621185 h 4565651"/>
                  <a:gd name="connsiteX113" fmla="*/ 1774825 w 4721225"/>
                  <a:gd name="connsiteY113" fmla="*/ 632429 h 4565651"/>
                  <a:gd name="connsiteX114" fmla="*/ 1774825 w 4721225"/>
                  <a:gd name="connsiteY114" fmla="*/ 996272 h 4565651"/>
                  <a:gd name="connsiteX115" fmla="*/ 1640820 w 4721225"/>
                  <a:gd name="connsiteY115" fmla="*/ 1127125 h 4565651"/>
                  <a:gd name="connsiteX116" fmla="*/ 134005 w 4721225"/>
                  <a:gd name="connsiteY116" fmla="*/ 1127125 h 4565651"/>
                  <a:gd name="connsiteX117" fmla="*/ 0 w 4721225"/>
                  <a:gd name="connsiteY117" fmla="*/ 996272 h 4565651"/>
                  <a:gd name="connsiteX118" fmla="*/ 0 w 4721225"/>
                  <a:gd name="connsiteY118" fmla="*/ 133828 h 4565651"/>
                  <a:gd name="connsiteX119" fmla="*/ 134005 w 4721225"/>
                  <a:gd name="connsiteY119" fmla="*/ 0 h 456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721225" h="4565651">
                    <a:moveTo>
                      <a:pt x="3078162" y="3575050"/>
                    </a:moveTo>
                    <a:lnTo>
                      <a:pt x="3078162" y="4425950"/>
                    </a:lnTo>
                    <a:lnTo>
                      <a:pt x="4584700" y="4425950"/>
                    </a:lnTo>
                    <a:lnTo>
                      <a:pt x="4584700" y="3575050"/>
                    </a:lnTo>
                    <a:close/>
                    <a:moveTo>
                      <a:pt x="3075553" y="3436938"/>
                    </a:moveTo>
                    <a:cubicBezTo>
                      <a:pt x="4587310" y="3436938"/>
                      <a:pt x="4587310" y="3436938"/>
                      <a:pt x="4587310" y="3436938"/>
                    </a:cubicBezTo>
                    <a:cubicBezTo>
                      <a:pt x="4661707" y="3436938"/>
                      <a:pt x="4721225" y="3496501"/>
                      <a:pt x="4721225" y="3567976"/>
                    </a:cubicBezTo>
                    <a:cubicBezTo>
                      <a:pt x="4721225" y="4431635"/>
                      <a:pt x="4721225" y="4431635"/>
                      <a:pt x="4721225" y="4431635"/>
                    </a:cubicBezTo>
                    <a:cubicBezTo>
                      <a:pt x="4721225" y="4506088"/>
                      <a:pt x="4661707" y="4565651"/>
                      <a:pt x="4587310" y="4565651"/>
                    </a:cubicBezTo>
                    <a:cubicBezTo>
                      <a:pt x="3075553" y="4565651"/>
                      <a:pt x="3075553" y="4565651"/>
                      <a:pt x="3075553" y="4565651"/>
                    </a:cubicBezTo>
                    <a:cubicBezTo>
                      <a:pt x="3001155" y="4565651"/>
                      <a:pt x="2941637" y="4506088"/>
                      <a:pt x="2941637" y="4431635"/>
                    </a:cubicBezTo>
                    <a:cubicBezTo>
                      <a:pt x="2941637" y="3567976"/>
                      <a:pt x="2941637" y="3567976"/>
                      <a:pt x="2941637" y="3567976"/>
                    </a:cubicBezTo>
                    <a:cubicBezTo>
                      <a:pt x="2941637" y="3496501"/>
                      <a:pt x="3001155" y="3436938"/>
                      <a:pt x="3075553" y="3436938"/>
                    </a:cubicBezTo>
                    <a:close/>
                    <a:moveTo>
                      <a:pt x="1609725" y="1857375"/>
                    </a:moveTo>
                    <a:lnTo>
                      <a:pt x="1609725" y="2708275"/>
                    </a:lnTo>
                    <a:lnTo>
                      <a:pt x="3105150" y="2708275"/>
                    </a:lnTo>
                    <a:lnTo>
                      <a:pt x="3105150" y="1857375"/>
                    </a:lnTo>
                    <a:close/>
                    <a:moveTo>
                      <a:pt x="1607176" y="1717675"/>
                    </a:moveTo>
                    <a:cubicBezTo>
                      <a:pt x="3107700" y="1717675"/>
                      <a:pt x="3107700" y="1717675"/>
                      <a:pt x="3107700" y="1717675"/>
                    </a:cubicBezTo>
                    <a:cubicBezTo>
                      <a:pt x="3182131" y="1717675"/>
                      <a:pt x="3241675" y="1780139"/>
                      <a:pt x="3241675" y="1851526"/>
                    </a:cubicBezTo>
                    <a:cubicBezTo>
                      <a:pt x="3241675" y="2714124"/>
                      <a:pt x="3241675" y="2714124"/>
                      <a:pt x="3241675" y="2714124"/>
                    </a:cubicBezTo>
                    <a:cubicBezTo>
                      <a:pt x="3241675" y="2785511"/>
                      <a:pt x="3182131" y="2847975"/>
                      <a:pt x="3107700" y="2847975"/>
                    </a:cubicBezTo>
                    <a:cubicBezTo>
                      <a:pt x="1607176" y="2847975"/>
                      <a:pt x="1607176" y="2847975"/>
                      <a:pt x="1607176" y="2847975"/>
                    </a:cubicBezTo>
                    <a:cubicBezTo>
                      <a:pt x="1532745" y="2847975"/>
                      <a:pt x="1473200" y="2785511"/>
                      <a:pt x="1473200" y="2714124"/>
                    </a:cubicBezTo>
                    <a:cubicBezTo>
                      <a:pt x="1473200" y="2606299"/>
                      <a:pt x="1473200" y="2511953"/>
                      <a:pt x="1473200" y="2429399"/>
                    </a:cubicBezTo>
                    <a:lnTo>
                      <a:pt x="1473200" y="2384585"/>
                    </a:lnTo>
                    <a:lnTo>
                      <a:pt x="1463779" y="2384585"/>
                    </a:lnTo>
                    <a:cubicBezTo>
                      <a:pt x="1417604" y="2384585"/>
                      <a:pt x="1232900" y="2384585"/>
                      <a:pt x="494087" y="2384585"/>
                    </a:cubicBezTo>
                    <a:cubicBezTo>
                      <a:pt x="494087" y="2384585"/>
                      <a:pt x="494087" y="2384585"/>
                      <a:pt x="494087" y="3994462"/>
                    </a:cubicBezTo>
                    <a:cubicBezTo>
                      <a:pt x="494087" y="3994462"/>
                      <a:pt x="494087" y="3994462"/>
                      <a:pt x="2556513" y="3994462"/>
                    </a:cubicBezTo>
                    <a:cubicBezTo>
                      <a:pt x="2556513" y="3994462"/>
                      <a:pt x="2556513" y="3994462"/>
                      <a:pt x="2366044" y="3848650"/>
                    </a:cubicBezTo>
                    <a:cubicBezTo>
                      <a:pt x="2336283" y="3824844"/>
                      <a:pt x="2330331" y="3783184"/>
                      <a:pt x="2351164" y="3750451"/>
                    </a:cubicBezTo>
                    <a:cubicBezTo>
                      <a:pt x="2374972" y="3720693"/>
                      <a:pt x="2419614" y="3714742"/>
                      <a:pt x="2449374" y="3738548"/>
                    </a:cubicBezTo>
                    <a:cubicBezTo>
                      <a:pt x="2449374" y="3738548"/>
                      <a:pt x="2449374" y="3738548"/>
                      <a:pt x="2800552" y="4009340"/>
                    </a:cubicBezTo>
                    <a:cubicBezTo>
                      <a:pt x="2803528" y="4009340"/>
                      <a:pt x="2803528" y="4012316"/>
                      <a:pt x="2803528" y="4012316"/>
                    </a:cubicBezTo>
                    <a:cubicBezTo>
                      <a:pt x="2806505" y="4012316"/>
                      <a:pt x="2806505" y="4015292"/>
                      <a:pt x="2806505" y="4015292"/>
                    </a:cubicBezTo>
                    <a:cubicBezTo>
                      <a:pt x="2806505" y="4015292"/>
                      <a:pt x="2809481" y="4015292"/>
                      <a:pt x="2809481" y="4018267"/>
                    </a:cubicBezTo>
                    <a:cubicBezTo>
                      <a:pt x="2809481" y="4018267"/>
                      <a:pt x="2809481" y="4018267"/>
                      <a:pt x="2812457" y="4021243"/>
                    </a:cubicBezTo>
                    <a:cubicBezTo>
                      <a:pt x="2815433" y="4024219"/>
                      <a:pt x="2815433" y="4024219"/>
                      <a:pt x="2815433" y="4027195"/>
                    </a:cubicBezTo>
                    <a:cubicBezTo>
                      <a:pt x="2815433" y="4027195"/>
                      <a:pt x="2815433" y="4027195"/>
                      <a:pt x="2818409" y="4027195"/>
                    </a:cubicBezTo>
                    <a:cubicBezTo>
                      <a:pt x="2818409" y="4030170"/>
                      <a:pt x="2818409" y="4030170"/>
                      <a:pt x="2818409" y="4030170"/>
                    </a:cubicBezTo>
                    <a:cubicBezTo>
                      <a:pt x="2818409" y="4033146"/>
                      <a:pt x="2821385" y="4033146"/>
                      <a:pt x="2821385" y="4033146"/>
                    </a:cubicBezTo>
                    <a:cubicBezTo>
                      <a:pt x="2821385" y="4036122"/>
                      <a:pt x="2821385" y="4036122"/>
                      <a:pt x="2821385" y="4036122"/>
                    </a:cubicBezTo>
                    <a:cubicBezTo>
                      <a:pt x="2821385" y="4039098"/>
                      <a:pt x="2821385" y="4039098"/>
                      <a:pt x="2824361" y="4042073"/>
                    </a:cubicBezTo>
                    <a:cubicBezTo>
                      <a:pt x="2824361" y="4045049"/>
                      <a:pt x="2824361" y="4045049"/>
                      <a:pt x="2824361" y="4048025"/>
                    </a:cubicBezTo>
                    <a:cubicBezTo>
                      <a:pt x="2824361" y="4048025"/>
                      <a:pt x="2824361" y="4048025"/>
                      <a:pt x="2824361" y="4051001"/>
                    </a:cubicBezTo>
                    <a:cubicBezTo>
                      <a:pt x="2827337" y="4051001"/>
                      <a:pt x="2827337" y="4051001"/>
                      <a:pt x="2827337" y="4053976"/>
                    </a:cubicBezTo>
                    <a:cubicBezTo>
                      <a:pt x="2827337" y="4053976"/>
                      <a:pt x="2827337" y="4056952"/>
                      <a:pt x="2827337" y="4056952"/>
                    </a:cubicBezTo>
                    <a:cubicBezTo>
                      <a:pt x="2827337" y="4056952"/>
                      <a:pt x="2827337" y="4059928"/>
                      <a:pt x="2827337" y="4059928"/>
                    </a:cubicBezTo>
                    <a:cubicBezTo>
                      <a:pt x="2827337" y="4059928"/>
                      <a:pt x="2827337" y="4062904"/>
                      <a:pt x="2827337" y="4062904"/>
                    </a:cubicBezTo>
                    <a:cubicBezTo>
                      <a:pt x="2827337" y="4065879"/>
                      <a:pt x="2827337" y="4065879"/>
                      <a:pt x="2827337" y="4065879"/>
                    </a:cubicBezTo>
                    <a:cubicBezTo>
                      <a:pt x="2827337" y="4068855"/>
                      <a:pt x="2827337" y="4068855"/>
                      <a:pt x="2827337" y="4068855"/>
                    </a:cubicBezTo>
                    <a:cubicBezTo>
                      <a:pt x="2827337" y="4071831"/>
                      <a:pt x="2827337" y="4071831"/>
                      <a:pt x="2827337" y="4071831"/>
                    </a:cubicBezTo>
                    <a:cubicBezTo>
                      <a:pt x="2827337" y="4074807"/>
                      <a:pt x="2827337" y="4074807"/>
                      <a:pt x="2824361" y="4077782"/>
                    </a:cubicBezTo>
                    <a:cubicBezTo>
                      <a:pt x="2824361" y="4077782"/>
                      <a:pt x="2824361" y="4077782"/>
                      <a:pt x="2824361" y="4080758"/>
                    </a:cubicBezTo>
                    <a:cubicBezTo>
                      <a:pt x="2824361" y="4080758"/>
                      <a:pt x="2824361" y="4080758"/>
                      <a:pt x="2824361" y="4083734"/>
                    </a:cubicBezTo>
                    <a:cubicBezTo>
                      <a:pt x="2824361" y="4083734"/>
                      <a:pt x="2824361" y="4083734"/>
                      <a:pt x="2824361" y="4086710"/>
                    </a:cubicBezTo>
                    <a:cubicBezTo>
                      <a:pt x="2821385" y="4086710"/>
                      <a:pt x="2821385" y="4089685"/>
                      <a:pt x="2821385" y="4089685"/>
                    </a:cubicBezTo>
                    <a:cubicBezTo>
                      <a:pt x="2821385" y="4089685"/>
                      <a:pt x="2821385" y="4092661"/>
                      <a:pt x="2821385" y="4092661"/>
                    </a:cubicBezTo>
                    <a:cubicBezTo>
                      <a:pt x="2821385" y="4092661"/>
                      <a:pt x="2818409" y="4095637"/>
                      <a:pt x="2818409" y="4095637"/>
                    </a:cubicBezTo>
                    <a:cubicBezTo>
                      <a:pt x="2818409" y="4095637"/>
                      <a:pt x="2818409" y="4098612"/>
                      <a:pt x="2818409" y="4098612"/>
                    </a:cubicBezTo>
                    <a:cubicBezTo>
                      <a:pt x="2815433" y="4098612"/>
                      <a:pt x="2815433" y="4101588"/>
                      <a:pt x="2815433" y="4101588"/>
                    </a:cubicBezTo>
                    <a:cubicBezTo>
                      <a:pt x="2815433" y="4101588"/>
                      <a:pt x="2815433" y="4104564"/>
                      <a:pt x="2812457" y="4104564"/>
                    </a:cubicBezTo>
                    <a:cubicBezTo>
                      <a:pt x="2812457" y="4104564"/>
                      <a:pt x="2812457" y="4107540"/>
                      <a:pt x="2812457" y="4107540"/>
                    </a:cubicBezTo>
                    <a:cubicBezTo>
                      <a:pt x="2809481" y="4107540"/>
                      <a:pt x="2809481" y="4110515"/>
                      <a:pt x="2809481" y="4110515"/>
                    </a:cubicBezTo>
                    <a:cubicBezTo>
                      <a:pt x="2806505" y="4110515"/>
                      <a:pt x="2806505" y="4110515"/>
                      <a:pt x="2806505" y="4113491"/>
                    </a:cubicBezTo>
                    <a:cubicBezTo>
                      <a:pt x="2806505" y="4113491"/>
                      <a:pt x="2803528" y="4113491"/>
                      <a:pt x="2803528" y="4116467"/>
                    </a:cubicBezTo>
                    <a:cubicBezTo>
                      <a:pt x="2803528" y="4116467"/>
                      <a:pt x="2800552" y="4116467"/>
                      <a:pt x="2800552" y="4116467"/>
                    </a:cubicBezTo>
                    <a:cubicBezTo>
                      <a:pt x="2800552" y="4116467"/>
                      <a:pt x="2800552" y="4116467"/>
                      <a:pt x="2800552" y="4119443"/>
                    </a:cubicBezTo>
                    <a:cubicBezTo>
                      <a:pt x="2800552" y="4119443"/>
                      <a:pt x="2800552" y="4119443"/>
                      <a:pt x="2449374" y="4387259"/>
                    </a:cubicBezTo>
                    <a:cubicBezTo>
                      <a:pt x="2437470" y="4396187"/>
                      <a:pt x="2422590" y="4402138"/>
                      <a:pt x="2407709" y="4402138"/>
                    </a:cubicBezTo>
                    <a:cubicBezTo>
                      <a:pt x="2386877" y="4402138"/>
                      <a:pt x="2366044" y="4393211"/>
                      <a:pt x="2351164" y="4375356"/>
                    </a:cubicBezTo>
                    <a:cubicBezTo>
                      <a:pt x="2330331" y="4345599"/>
                      <a:pt x="2336283" y="4300963"/>
                      <a:pt x="2366044" y="4277157"/>
                    </a:cubicBezTo>
                    <a:cubicBezTo>
                      <a:pt x="2366044" y="4277157"/>
                      <a:pt x="2366044" y="4277157"/>
                      <a:pt x="2556513" y="4131346"/>
                    </a:cubicBezTo>
                    <a:cubicBezTo>
                      <a:pt x="2556513" y="4131346"/>
                      <a:pt x="2556513" y="4131346"/>
                      <a:pt x="491111" y="4131346"/>
                    </a:cubicBezTo>
                    <a:cubicBezTo>
                      <a:pt x="416709" y="4131346"/>
                      <a:pt x="357187" y="4074807"/>
                      <a:pt x="357187" y="4000413"/>
                    </a:cubicBezTo>
                    <a:cubicBezTo>
                      <a:pt x="357187" y="4000413"/>
                      <a:pt x="357187" y="4000413"/>
                      <a:pt x="357187" y="2378634"/>
                    </a:cubicBezTo>
                    <a:cubicBezTo>
                      <a:pt x="357187" y="2304240"/>
                      <a:pt x="416709" y="2244725"/>
                      <a:pt x="491111" y="2244725"/>
                    </a:cubicBezTo>
                    <a:cubicBezTo>
                      <a:pt x="491111" y="2244725"/>
                      <a:pt x="491111" y="2244725"/>
                      <a:pt x="1305248" y="2244725"/>
                    </a:cubicBezTo>
                    <a:lnTo>
                      <a:pt x="1473200" y="2244725"/>
                    </a:lnTo>
                    <a:lnTo>
                      <a:pt x="1473200" y="2215435"/>
                    </a:lnTo>
                    <a:cubicBezTo>
                      <a:pt x="1473200" y="1851526"/>
                      <a:pt x="1473200" y="1851526"/>
                      <a:pt x="1473200" y="1851526"/>
                    </a:cubicBezTo>
                    <a:cubicBezTo>
                      <a:pt x="1473200" y="1780139"/>
                      <a:pt x="1532745" y="1717675"/>
                      <a:pt x="1607176" y="1717675"/>
                    </a:cubicBezTo>
                    <a:close/>
                    <a:moveTo>
                      <a:pt x="136525" y="139700"/>
                    </a:moveTo>
                    <a:lnTo>
                      <a:pt x="136525" y="990600"/>
                    </a:lnTo>
                    <a:lnTo>
                      <a:pt x="1636713" y="990600"/>
                    </a:lnTo>
                    <a:lnTo>
                      <a:pt x="1636713" y="139700"/>
                    </a:lnTo>
                    <a:close/>
                    <a:moveTo>
                      <a:pt x="134005" y="0"/>
                    </a:moveTo>
                    <a:cubicBezTo>
                      <a:pt x="1640820" y="0"/>
                      <a:pt x="1640820" y="0"/>
                      <a:pt x="1640820" y="0"/>
                    </a:cubicBezTo>
                    <a:cubicBezTo>
                      <a:pt x="1715267" y="0"/>
                      <a:pt x="1774825" y="59479"/>
                      <a:pt x="1774825" y="133828"/>
                    </a:cubicBezTo>
                    <a:cubicBezTo>
                      <a:pt x="1774825" y="241634"/>
                      <a:pt x="1774825" y="335964"/>
                      <a:pt x="1774825" y="418502"/>
                    </a:cubicBezTo>
                    <a:lnTo>
                      <a:pt x="1774825" y="484188"/>
                    </a:lnTo>
                    <a:lnTo>
                      <a:pt x="1778132" y="484188"/>
                    </a:lnTo>
                    <a:cubicBezTo>
                      <a:pt x="1847496" y="484188"/>
                      <a:pt x="2217434" y="484188"/>
                      <a:pt x="4190436" y="484188"/>
                    </a:cubicBezTo>
                    <a:cubicBezTo>
                      <a:pt x="4264833" y="484188"/>
                      <a:pt x="4324350" y="543752"/>
                      <a:pt x="4324350" y="615229"/>
                    </a:cubicBezTo>
                    <a:cubicBezTo>
                      <a:pt x="4324350" y="615229"/>
                      <a:pt x="4324350" y="615229"/>
                      <a:pt x="4324350" y="2250262"/>
                    </a:cubicBezTo>
                    <a:cubicBezTo>
                      <a:pt x="4324350" y="2324717"/>
                      <a:pt x="4264833" y="2384281"/>
                      <a:pt x="4190436" y="2384281"/>
                    </a:cubicBezTo>
                    <a:cubicBezTo>
                      <a:pt x="4190436" y="2384281"/>
                      <a:pt x="4190436" y="2384281"/>
                      <a:pt x="3639900" y="2384281"/>
                    </a:cubicBezTo>
                    <a:cubicBezTo>
                      <a:pt x="3639900" y="2384281"/>
                      <a:pt x="3639900" y="2384281"/>
                      <a:pt x="3827380" y="2521279"/>
                    </a:cubicBezTo>
                    <a:cubicBezTo>
                      <a:pt x="3857138" y="2545104"/>
                      <a:pt x="3863090" y="2586799"/>
                      <a:pt x="3842259" y="2619559"/>
                    </a:cubicBezTo>
                    <a:cubicBezTo>
                      <a:pt x="3827380" y="2637429"/>
                      <a:pt x="3806549" y="2646363"/>
                      <a:pt x="3785718" y="2646363"/>
                    </a:cubicBezTo>
                    <a:cubicBezTo>
                      <a:pt x="3770838" y="2646363"/>
                      <a:pt x="3758935" y="2643385"/>
                      <a:pt x="3744055" y="2634450"/>
                    </a:cubicBezTo>
                    <a:cubicBezTo>
                      <a:pt x="3744055" y="2634450"/>
                      <a:pt x="3744055" y="2634450"/>
                      <a:pt x="3386951" y="2369390"/>
                    </a:cubicBezTo>
                    <a:cubicBezTo>
                      <a:pt x="3369096" y="2354499"/>
                      <a:pt x="3360168" y="2333652"/>
                      <a:pt x="3360168" y="2309826"/>
                    </a:cubicBezTo>
                    <a:cubicBezTo>
                      <a:pt x="3360168" y="2288979"/>
                      <a:pt x="3369096" y="2268131"/>
                      <a:pt x="3386951" y="2253240"/>
                    </a:cubicBezTo>
                    <a:cubicBezTo>
                      <a:pt x="3386951" y="2253240"/>
                      <a:pt x="3386951" y="2253240"/>
                      <a:pt x="3744055" y="1982224"/>
                    </a:cubicBezTo>
                    <a:cubicBezTo>
                      <a:pt x="3773814" y="1961377"/>
                      <a:pt x="3818452" y="1967333"/>
                      <a:pt x="3842259" y="1997115"/>
                    </a:cubicBezTo>
                    <a:cubicBezTo>
                      <a:pt x="3863090" y="2026897"/>
                      <a:pt x="3857138" y="2071570"/>
                      <a:pt x="3827380" y="2092418"/>
                    </a:cubicBezTo>
                    <a:cubicBezTo>
                      <a:pt x="3827380" y="2092418"/>
                      <a:pt x="3827380" y="2092418"/>
                      <a:pt x="3627996" y="2244306"/>
                    </a:cubicBezTo>
                    <a:cubicBezTo>
                      <a:pt x="3627996" y="2244306"/>
                      <a:pt x="3627996" y="2244306"/>
                      <a:pt x="4187460" y="2244306"/>
                    </a:cubicBezTo>
                    <a:cubicBezTo>
                      <a:pt x="4187460" y="2244306"/>
                      <a:pt x="4187460" y="2244306"/>
                      <a:pt x="4187460" y="621185"/>
                    </a:cubicBezTo>
                    <a:cubicBezTo>
                      <a:pt x="4187460" y="621185"/>
                      <a:pt x="4187460" y="621185"/>
                      <a:pt x="1982469" y="621185"/>
                    </a:cubicBezTo>
                    <a:lnTo>
                      <a:pt x="1774825" y="621185"/>
                    </a:lnTo>
                    <a:lnTo>
                      <a:pt x="1774825" y="632429"/>
                    </a:lnTo>
                    <a:cubicBezTo>
                      <a:pt x="1774825" y="996272"/>
                      <a:pt x="1774825" y="996272"/>
                      <a:pt x="1774825" y="996272"/>
                    </a:cubicBezTo>
                    <a:cubicBezTo>
                      <a:pt x="1774825" y="1067646"/>
                      <a:pt x="1715267" y="1127125"/>
                      <a:pt x="1640820" y="1127125"/>
                    </a:cubicBezTo>
                    <a:cubicBezTo>
                      <a:pt x="134005" y="1127125"/>
                      <a:pt x="134005" y="1127125"/>
                      <a:pt x="134005" y="1127125"/>
                    </a:cubicBezTo>
                    <a:cubicBezTo>
                      <a:pt x="59558" y="1127125"/>
                      <a:pt x="0" y="1067646"/>
                      <a:pt x="0" y="996272"/>
                    </a:cubicBezTo>
                    <a:cubicBezTo>
                      <a:pt x="0" y="133828"/>
                      <a:pt x="0" y="133828"/>
                      <a:pt x="0" y="133828"/>
                    </a:cubicBezTo>
                    <a:cubicBezTo>
                      <a:pt x="0" y="59479"/>
                      <a:pt x="59558" y="0"/>
                      <a:pt x="134005" y="0"/>
                    </a:cubicBezTo>
                    <a:close/>
                  </a:path>
                </a:pathLst>
              </a:custGeom>
              <a:solidFill>
                <a:schemeClr val="tx1"/>
              </a:solidFill>
              <a:ln>
                <a:solidFill>
                  <a:srgbClr val="92D050"/>
                </a:solidFill>
              </a:ln>
            </p:spPr>
            <p:txBody>
              <a:bodyPr vert="horz" wrap="square" lIns="121920" tIns="60960" rIns="121920" bIns="60960" numCol="1" anchor="t" anchorCtr="0" compatLnSpc="1">
                <a:prstTxWarp prst="textNoShape">
                  <a:avLst/>
                </a:prstTxWarp>
                <a:noAutofit/>
              </a:bodyPr>
              <a:lstStyle/>
              <a:p>
                <a:endParaRPr lang="en-US" sz="2400" dirty="0"/>
              </a:p>
            </p:txBody>
          </p:sp>
          <p:sp>
            <p:nvSpPr>
              <p:cNvPr id="376" name="Freeform 11">
                <a:extLst>
                  <a:ext uri="{FF2B5EF4-FFF2-40B4-BE49-F238E27FC236}">
                    <a16:creationId xmlns:a16="http://schemas.microsoft.com/office/drawing/2014/main" id="{BC88394E-B33A-E859-148F-ED310166CEF1}"/>
                  </a:ext>
                </a:extLst>
              </p:cNvPr>
              <p:cNvSpPr>
                <a:spLocks noEditPoints="1"/>
              </p:cNvSpPr>
              <p:nvPr/>
            </p:nvSpPr>
            <p:spPr bwMode="auto">
              <a:xfrm>
                <a:off x="1966821" y="1349451"/>
                <a:ext cx="950847" cy="996269"/>
              </a:xfrm>
              <a:custGeom>
                <a:avLst/>
                <a:gdLst>
                  <a:gd name="T0" fmla="*/ 1012 w 1424"/>
                  <a:gd name="T1" fmla="*/ 1153 h 1382"/>
                  <a:gd name="T2" fmla="*/ 1402 w 1424"/>
                  <a:gd name="T3" fmla="*/ 1153 h 1382"/>
                  <a:gd name="T4" fmla="*/ 1424 w 1424"/>
                  <a:gd name="T5" fmla="*/ 1174 h 1382"/>
                  <a:gd name="T6" fmla="*/ 1424 w 1424"/>
                  <a:gd name="T7" fmla="*/ 1360 h 1382"/>
                  <a:gd name="T8" fmla="*/ 1402 w 1424"/>
                  <a:gd name="T9" fmla="*/ 1382 h 1382"/>
                  <a:gd name="T10" fmla="*/ 1012 w 1424"/>
                  <a:gd name="T11" fmla="*/ 1382 h 1382"/>
                  <a:gd name="T12" fmla="*/ 991 w 1424"/>
                  <a:gd name="T13" fmla="*/ 1360 h 1382"/>
                  <a:gd name="T14" fmla="*/ 991 w 1424"/>
                  <a:gd name="T15" fmla="*/ 1174 h 1382"/>
                  <a:gd name="T16" fmla="*/ 1012 w 1424"/>
                  <a:gd name="T17" fmla="*/ 1153 h 1382"/>
                  <a:gd name="T18" fmla="*/ 518 w 1424"/>
                  <a:gd name="T19" fmla="*/ 576 h 1382"/>
                  <a:gd name="T20" fmla="*/ 908 w 1424"/>
                  <a:gd name="T21" fmla="*/ 576 h 1382"/>
                  <a:gd name="T22" fmla="*/ 930 w 1424"/>
                  <a:gd name="T23" fmla="*/ 598 h 1382"/>
                  <a:gd name="T24" fmla="*/ 930 w 1424"/>
                  <a:gd name="T25" fmla="*/ 782 h 1382"/>
                  <a:gd name="T26" fmla="*/ 908 w 1424"/>
                  <a:gd name="T27" fmla="*/ 804 h 1382"/>
                  <a:gd name="T28" fmla="*/ 518 w 1424"/>
                  <a:gd name="T29" fmla="*/ 804 h 1382"/>
                  <a:gd name="T30" fmla="*/ 496 w 1424"/>
                  <a:gd name="T31" fmla="*/ 782 h 1382"/>
                  <a:gd name="T32" fmla="*/ 496 w 1424"/>
                  <a:gd name="T33" fmla="*/ 598 h 1382"/>
                  <a:gd name="T34" fmla="*/ 518 w 1424"/>
                  <a:gd name="T35" fmla="*/ 576 h 1382"/>
                  <a:gd name="T36" fmla="*/ 22 w 1424"/>
                  <a:gd name="T37" fmla="*/ 0 h 1382"/>
                  <a:gd name="T38" fmla="*/ 414 w 1424"/>
                  <a:gd name="T39" fmla="*/ 0 h 1382"/>
                  <a:gd name="T40" fmla="*/ 435 w 1424"/>
                  <a:gd name="T41" fmla="*/ 22 h 1382"/>
                  <a:gd name="T42" fmla="*/ 435 w 1424"/>
                  <a:gd name="T43" fmla="*/ 206 h 1382"/>
                  <a:gd name="T44" fmla="*/ 414 w 1424"/>
                  <a:gd name="T45" fmla="*/ 227 h 1382"/>
                  <a:gd name="T46" fmla="*/ 22 w 1424"/>
                  <a:gd name="T47" fmla="*/ 227 h 1382"/>
                  <a:gd name="T48" fmla="*/ 0 w 1424"/>
                  <a:gd name="T49" fmla="*/ 206 h 1382"/>
                  <a:gd name="T50" fmla="*/ 0 w 1424"/>
                  <a:gd name="T51" fmla="*/ 22 h 1382"/>
                  <a:gd name="T52" fmla="*/ 22 w 1424"/>
                  <a:gd name="T5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4" h="1382">
                    <a:moveTo>
                      <a:pt x="1012" y="1153"/>
                    </a:moveTo>
                    <a:cubicBezTo>
                      <a:pt x="1402" y="1153"/>
                      <a:pt x="1402" y="1153"/>
                      <a:pt x="1402" y="1153"/>
                    </a:cubicBezTo>
                    <a:cubicBezTo>
                      <a:pt x="1415" y="1153"/>
                      <a:pt x="1424" y="1163"/>
                      <a:pt x="1424" y="1174"/>
                    </a:cubicBezTo>
                    <a:cubicBezTo>
                      <a:pt x="1424" y="1360"/>
                      <a:pt x="1424" y="1360"/>
                      <a:pt x="1424" y="1360"/>
                    </a:cubicBezTo>
                    <a:cubicBezTo>
                      <a:pt x="1424" y="1373"/>
                      <a:pt x="1415" y="1382"/>
                      <a:pt x="1402" y="1382"/>
                    </a:cubicBezTo>
                    <a:cubicBezTo>
                      <a:pt x="1012" y="1382"/>
                      <a:pt x="1012" y="1382"/>
                      <a:pt x="1012" y="1382"/>
                    </a:cubicBezTo>
                    <a:cubicBezTo>
                      <a:pt x="1000" y="1382"/>
                      <a:pt x="991" y="1373"/>
                      <a:pt x="991" y="1360"/>
                    </a:cubicBezTo>
                    <a:cubicBezTo>
                      <a:pt x="991" y="1174"/>
                      <a:pt x="991" y="1174"/>
                      <a:pt x="991" y="1174"/>
                    </a:cubicBezTo>
                    <a:cubicBezTo>
                      <a:pt x="991" y="1163"/>
                      <a:pt x="1000" y="1153"/>
                      <a:pt x="1012" y="1153"/>
                    </a:cubicBezTo>
                    <a:close/>
                    <a:moveTo>
                      <a:pt x="518" y="576"/>
                    </a:moveTo>
                    <a:cubicBezTo>
                      <a:pt x="908" y="576"/>
                      <a:pt x="908" y="576"/>
                      <a:pt x="908" y="576"/>
                    </a:cubicBezTo>
                    <a:cubicBezTo>
                      <a:pt x="920" y="576"/>
                      <a:pt x="930" y="586"/>
                      <a:pt x="930" y="598"/>
                    </a:cubicBezTo>
                    <a:cubicBezTo>
                      <a:pt x="930" y="782"/>
                      <a:pt x="930" y="782"/>
                      <a:pt x="930" y="782"/>
                    </a:cubicBezTo>
                    <a:cubicBezTo>
                      <a:pt x="930" y="795"/>
                      <a:pt x="920" y="804"/>
                      <a:pt x="908" y="804"/>
                    </a:cubicBezTo>
                    <a:cubicBezTo>
                      <a:pt x="518" y="804"/>
                      <a:pt x="518" y="804"/>
                      <a:pt x="518" y="804"/>
                    </a:cubicBezTo>
                    <a:cubicBezTo>
                      <a:pt x="506" y="804"/>
                      <a:pt x="496" y="795"/>
                      <a:pt x="496" y="782"/>
                    </a:cubicBezTo>
                    <a:cubicBezTo>
                      <a:pt x="496" y="598"/>
                      <a:pt x="496" y="598"/>
                      <a:pt x="496" y="598"/>
                    </a:cubicBezTo>
                    <a:cubicBezTo>
                      <a:pt x="496" y="586"/>
                      <a:pt x="506" y="576"/>
                      <a:pt x="518" y="576"/>
                    </a:cubicBezTo>
                    <a:close/>
                    <a:moveTo>
                      <a:pt x="22" y="0"/>
                    </a:moveTo>
                    <a:cubicBezTo>
                      <a:pt x="414" y="0"/>
                      <a:pt x="414" y="0"/>
                      <a:pt x="414" y="0"/>
                    </a:cubicBezTo>
                    <a:cubicBezTo>
                      <a:pt x="425" y="0"/>
                      <a:pt x="435" y="10"/>
                      <a:pt x="435" y="22"/>
                    </a:cubicBezTo>
                    <a:cubicBezTo>
                      <a:pt x="435" y="206"/>
                      <a:pt x="435" y="206"/>
                      <a:pt x="435" y="206"/>
                    </a:cubicBezTo>
                    <a:cubicBezTo>
                      <a:pt x="435" y="217"/>
                      <a:pt x="425" y="227"/>
                      <a:pt x="414" y="227"/>
                    </a:cubicBezTo>
                    <a:cubicBezTo>
                      <a:pt x="22" y="227"/>
                      <a:pt x="22" y="227"/>
                      <a:pt x="22" y="227"/>
                    </a:cubicBezTo>
                    <a:cubicBezTo>
                      <a:pt x="10" y="227"/>
                      <a:pt x="0" y="217"/>
                      <a:pt x="0" y="206"/>
                    </a:cubicBezTo>
                    <a:cubicBezTo>
                      <a:pt x="0" y="22"/>
                      <a:pt x="0" y="22"/>
                      <a:pt x="0" y="22"/>
                    </a:cubicBezTo>
                    <a:cubicBezTo>
                      <a:pt x="0" y="10"/>
                      <a:pt x="10" y="0"/>
                      <a:pt x="22" y="0"/>
                    </a:cubicBezTo>
                    <a:close/>
                  </a:path>
                </a:pathLst>
              </a:custGeom>
              <a:solidFill>
                <a:srgbClr val="92D050"/>
              </a:solidFill>
              <a:ln>
                <a:solidFill>
                  <a:srgbClr val="92D050"/>
                </a:solidFill>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385" name="Group 384">
              <a:extLst>
                <a:ext uri="{FF2B5EF4-FFF2-40B4-BE49-F238E27FC236}">
                  <a16:creationId xmlns:a16="http://schemas.microsoft.com/office/drawing/2014/main" id="{0FBB43E9-4107-3838-093D-56D1BBF2939B}"/>
                </a:ext>
              </a:extLst>
            </p:cNvPr>
            <p:cNvGrpSpPr/>
            <p:nvPr/>
          </p:nvGrpSpPr>
          <p:grpSpPr>
            <a:xfrm>
              <a:off x="9987861" y="7170271"/>
              <a:ext cx="668577" cy="603438"/>
              <a:chOff x="4665423" y="1187262"/>
              <a:chExt cx="668577" cy="603438"/>
            </a:xfrm>
          </p:grpSpPr>
          <p:sp>
            <p:nvSpPr>
              <p:cNvPr id="383" name="Freeform 35">
                <a:extLst>
                  <a:ext uri="{FF2B5EF4-FFF2-40B4-BE49-F238E27FC236}">
                    <a16:creationId xmlns:a16="http://schemas.microsoft.com/office/drawing/2014/main" id="{65E83A0D-549E-84C7-F163-71195D0FEF80}"/>
                  </a:ext>
                </a:extLst>
              </p:cNvPr>
              <p:cNvSpPr>
                <a:spLocks noEditPoints="1"/>
              </p:cNvSpPr>
              <p:nvPr/>
            </p:nvSpPr>
            <p:spPr bwMode="auto">
              <a:xfrm>
                <a:off x="4715971" y="1372798"/>
                <a:ext cx="482466" cy="311035"/>
              </a:xfrm>
              <a:custGeom>
                <a:avLst/>
                <a:gdLst>
                  <a:gd name="T0" fmla="*/ 741 w 1341"/>
                  <a:gd name="T1" fmla="*/ 337 h 846"/>
                  <a:gd name="T2" fmla="*/ 498 w 1341"/>
                  <a:gd name="T3" fmla="*/ 359 h 846"/>
                  <a:gd name="T4" fmla="*/ 0 w 1341"/>
                  <a:gd name="T5" fmla="*/ 185 h 846"/>
                  <a:gd name="T6" fmla="*/ 0 w 1341"/>
                  <a:gd name="T7" fmla="*/ 0 h 846"/>
                  <a:gd name="T8" fmla="*/ 498 w 1341"/>
                  <a:gd name="T9" fmla="*/ 174 h 846"/>
                  <a:gd name="T10" fmla="*/ 995 w 1341"/>
                  <a:gd name="T11" fmla="*/ 0 h 846"/>
                  <a:gd name="T12" fmla="*/ 995 w 1341"/>
                  <a:gd name="T13" fmla="*/ 185 h 846"/>
                  <a:gd name="T14" fmla="*/ 995 w 1341"/>
                  <a:gd name="T15" fmla="*/ 192 h 846"/>
                  <a:gd name="T16" fmla="*/ 777 w 1341"/>
                  <a:gd name="T17" fmla="*/ 297 h 846"/>
                  <a:gd name="T18" fmla="*/ 741 w 1341"/>
                  <a:gd name="T19" fmla="*/ 337 h 846"/>
                  <a:gd name="T20" fmla="*/ 1255 w 1341"/>
                  <a:gd name="T21" fmla="*/ 746 h 846"/>
                  <a:gd name="T22" fmla="*/ 1232 w 1341"/>
                  <a:gd name="T23" fmla="*/ 770 h 846"/>
                  <a:gd name="T24" fmla="*/ 1211 w 1341"/>
                  <a:gd name="T25" fmla="*/ 789 h 846"/>
                  <a:gd name="T26" fmla="*/ 1210 w 1341"/>
                  <a:gd name="T27" fmla="*/ 790 h 846"/>
                  <a:gd name="T28" fmla="*/ 1045 w 1341"/>
                  <a:gd name="T29" fmla="*/ 846 h 846"/>
                  <a:gd name="T30" fmla="*/ 851 w 1341"/>
                  <a:gd name="T31" fmla="*/ 763 h 846"/>
                  <a:gd name="T32" fmla="*/ 858 w 1341"/>
                  <a:gd name="T33" fmla="*/ 381 h 846"/>
                  <a:gd name="T34" fmla="*/ 1045 w 1341"/>
                  <a:gd name="T35" fmla="*/ 306 h 846"/>
                  <a:gd name="T36" fmla="*/ 1240 w 1341"/>
                  <a:gd name="T37" fmla="*/ 388 h 846"/>
                  <a:gd name="T38" fmla="*/ 1255 w 1341"/>
                  <a:gd name="T39" fmla="*/ 746 h 846"/>
                  <a:gd name="T40" fmla="*/ 1228 w 1341"/>
                  <a:gd name="T41" fmla="*/ 471 h 846"/>
                  <a:gd name="T42" fmla="*/ 1197 w 1341"/>
                  <a:gd name="T43" fmla="*/ 471 h 846"/>
                  <a:gd name="T44" fmla="*/ 986 w 1341"/>
                  <a:gd name="T45" fmla="*/ 673 h 846"/>
                  <a:gd name="T46" fmla="*/ 890 w 1341"/>
                  <a:gd name="T47" fmla="*/ 577 h 846"/>
                  <a:gd name="T48" fmla="*/ 859 w 1341"/>
                  <a:gd name="T49" fmla="*/ 577 h 846"/>
                  <a:gd name="T50" fmla="*/ 859 w 1341"/>
                  <a:gd name="T51" fmla="*/ 608 h 846"/>
                  <a:gd name="T52" fmla="*/ 970 w 1341"/>
                  <a:gd name="T53" fmla="*/ 719 h 846"/>
                  <a:gd name="T54" fmla="*/ 986 w 1341"/>
                  <a:gd name="T55" fmla="*/ 726 h 846"/>
                  <a:gd name="T56" fmla="*/ 1001 w 1341"/>
                  <a:gd name="T57" fmla="*/ 720 h 846"/>
                  <a:gd name="T58" fmla="*/ 1228 w 1341"/>
                  <a:gd name="T59" fmla="*/ 502 h 846"/>
                  <a:gd name="T60" fmla="*/ 1228 w 1341"/>
                  <a:gd name="T61" fmla="*/ 471 h 846"/>
                  <a:gd name="T62" fmla="*/ 703 w 1341"/>
                  <a:gd name="T63" fmla="*/ 396 h 846"/>
                  <a:gd name="T64" fmla="*/ 498 w 1341"/>
                  <a:gd name="T65" fmla="*/ 411 h 846"/>
                  <a:gd name="T66" fmla="*/ 0 w 1341"/>
                  <a:gd name="T67" fmla="*/ 237 h 846"/>
                  <a:gd name="T68" fmla="*/ 0 w 1341"/>
                  <a:gd name="T69" fmla="*/ 423 h 846"/>
                  <a:gd name="T70" fmla="*/ 498 w 1341"/>
                  <a:gd name="T71" fmla="*/ 597 h 846"/>
                  <a:gd name="T72" fmla="*/ 659 w 1341"/>
                  <a:gd name="T73" fmla="*/ 588 h 846"/>
                  <a:gd name="T74" fmla="*/ 703 w 1341"/>
                  <a:gd name="T75" fmla="*/ 396 h 846"/>
                  <a:gd name="T76" fmla="*/ 663 w 1341"/>
                  <a:gd name="T77" fmla="*/ 639 h 846"/>
                  <a:gd name="T78" fmla="*/ 498 w 1341"/>
                  <a:gd name="T79" fmla="*/ 649 h 846"/>
                  <a:gd name="T80" fmla="*/ 0 w 1341"/>
                  <a:gd name="T81" fmla="*/ 475 h 846"/>
                  <a:gd name="T82" fmla="*/ 0 w 1341"/>
                  <a:gd name="T83" fmla="*/ 661 h 846"/>
                  <a:gd name="T84" fmla="*/ 498 w 1341"/>
                  <a:gd name="T85" fmla="*/ 835 h 846"/>
                  <a:gd name="T86" fmla="*/ 738 w 1341"/>
                  <a:gd name="T87" fmla="*/ 813 h 846"/>
                  <a:gd name="T88" fmla="*/ 663 w 1341"/>
                  <a:gd name="T89" fmla="*/ 639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1" h="845">
                    <a:moveTo>
                      <a:pt x="741" y="337"/>
                    </a:moveTo>
                    <a:cubicBezTo>
                      <a:pt x="669" y="351"/>
                      <a:pt x="586" y="359"/>
                      <a:pt x="498" y="359"/>
                    </a:cubicBezTo>
                    <a:cubicBezTo>
                      <a:pt x="223" y="359"/>
                      <a:pt x="0" y="282"/>
                      <a:pt x="0" y="185"/>
                    </a:cubicBezTo>
                    <a:cubicBezTo>
                      <a:pt x="0" y="0"/>
                      <a:pt x="0" y="0"/>
                      <a:pt x="0" y="0"/>
                    </a:cubicBezTo>
                    <a:cubicBezTo>
                      <a:pt x="0" y="96"/>
                      <a:pt x="223" y="174"/>
                      <a:pt x="498" y="174"/>
                    </a:cubicBezTo>
                    <a:cubicBezTo>
                      <a:pt x="772" y="174"/>
                      <a:pt x="995" y="96"/>
                      <a:pt x="995" y="0"/>
                    </a:cubicBezTo>
                    <a:cubicBezTo>
                      <a:pt x="995" y="185"/>
                      <a:pt x="995" y="185"/>
                      <a:pt x="995" y="185"/>
                    </a:cubicBezTo>
                    <a:cubicBezTo>
                      <a:pt x="995" y="188"/>
                      <a:pt x="995" y="190"/>
                      <a:pt x="995" y="192"/>
                    </a:cubicBezTo>
                    <a:cubicBezTo>
                      <a:pt x="913" y="203"/>
                      <a:pt x="837" y="239"/>
                      <a:pt x="777" y="297"/>
                    </a:cubicBezTo>
                    <a:cubicBezTo>
                      <a:pt x="764" y="310"/>
                      <a:pt x="752" y="323"/>
                      <a:pt x="741" y="337"/>
                    </a:cubicBezTo>
                    <a:close/>
                    <a:moveTo>
                      <a:pt x="1255" y="746"/>
                    </a:moveTo>
                    <a:cubicBezTo>
                      <a:pt x="1248" y="754"/>
                      <a:pt x="1240" y="763"/>
                      <a:pt x="1232" y="770"/>
                    </a:cubicBezTo>
                    <a:cubicBezTo>
                      <a:pt x="1224" y="778"/>
                      <a:pt x="1217" y="784"/>
                      <a:pt x="1211" y="789"/>
                    </a:cubicBezTo>
                    <a:cubicBezTo>
                      <a:pt x="1210" y="790"/>
                      <a:pt x="1210" y="790"/>
                      <a:pt x="1210" y="790"/>
                    </a:cubicBezTo>
                    <a:cubicBezTo>
                      <a:pt x="1163" y="826"/>
                      <a:pt x="1104" y="846"/>
                      <a:pt x="1045" y="846"/>
                    </a:cubicBezTo>
                    <a:cubicBezTo>
                      <a:pt x="971" y="846"/>
                      <a:pt x="902" y="816"/>
                      <a:pt x="851" y="763"/>
                    </a:cubicBezTo>
                    <a:cubicBezTo>
                      <a:pt x="748" y="656"/>
                      <a:pt x="751" y="484"/>
                      <a:pt x="858" y="381"/>
                    </a:cubicBezTo>
                    <a:cubicBezTo>
                      <a:pt x="908" y="332"/>
                      <a:pt x="975" y="306"/>
                      <a:pt x="1045" y="306"/>
                    </a:cubicBezTo>
                    <a:cubicBezTo>
                      <a:pt x="1119" y="306"/>
                      <a:pt x="1188" y="335"/>
                      <a:pt x="1240" y="388"/>
                    </a:cubicBezTo>
                    <a:cubicBezTo>
                      <a:pt x="1334" y="487"/>
                      <a:pt x="1341" y="640"/>
                      <a:pt x="1255" y="746"/>
                    </a:cubicBezTo>
                    <a:close/>
                    <a:moveTo>
                      <a:pt x="1228" y="471"/>
                    </a:moveTo>
                    <a:cubicBezTo>
                      <a:pt x="1220" y="463"/>
                      <a:pt x="1206" y="462"/>
                      <a:pt x="1197" y="471"/>
                    </a:cubicBezTo>
                    <a:cubicBezTo>
                      <a:pt x="986" y="673"/>
                      <a:pt x="986" y="673"/>
                      <a:pt x="986" y="673"/>
                    </a:cubicBezTo>
                    <a:cubicBezTo>
                      <a:pt x="890" y="577"/>
                      <a:pt x="890" y="577"/>
                      <a:pt x="890" y="577"/>
                    </a:cubicBezTo>
                    <a:cubicBezTo>
                      <a:pt x="881" y="569"/>
                      <a:pt x="868" y="569"/>
                      <a:pt x="859" y="577"/>
                    </a:cubicBezTo>
                    <a:cubicBezTo>
                      <a:pt x="850" y="586"/>
                      <a:pt x="850" y="600"/>
                      <a:pt x="859" y="608"/>
                    </a:cubicBezTo>
                    <a:cubicBezTo>
                      <a:pt x="970" y="719"/>
                      <a:pt x="970" y="719"/>
                      <a:pt x="970" y="719"/>
                    </a:cubicBezTo>
                    <a:cubicBezTo>
                      <a:pt x="974" y="724"/>
                      <a:pt x="980" y="726"/>
                      <a:pt x="986" y="726"/>
                    </a:cubicBezTo>
                    <a:cubicBezTo>
                      <a:pt x="991" y="726"/>
                      <a:pt x="996" y="724"/>
                      <a:pt x="1001" y="720"/>
                    </a:cubicBezTo>
                    <a:cubicBezTo>
                      <a:pt x="1228" y="502"/>
                      <a:pt x="1228" y="502"/>
                      <a:pt x="1228" y="502"/>
                    </a:cubicBezTo>
                    <a:cubicBezTo>
                      <a:pt x="1236" y="494"/>
                      <a:pt x="1237" y="480"/>
                      <a:pt x="1228" y="471"/>
                    </a:cubicBezTo>
                    <a:close/>
                    <a:moveTo>
                      <a:pt x="703" y="396"/>
                    </a:moveTo>
                    <a:cubicBezTo>
                      <a:pt x="640" y="406"/>
                      <a:pt x="571" y="411"/>
                      <a:pt x="498" y="411"/>
                    </a:cubicBezTo>
                    <a:cubicBezTo>
                      <a:pt x="223" y="411"/>
                      <a:pt x="0" y="333"/>
                      <a:pt x="0" y="237"/>
                    </a:cubicBezTo>
                    <a:cubicBezTo>
                      <a:pt x="0" y="423"/>
                      <a:pt x="0" y="423"/>
                      <a:pt x="0" y="423"/>
                    </a:cubicBezTo>
                    <a:cubicBezTo>
                      <a:pt x="0" y="519"/>
                      <a:pt x="223" y="597"/>
                      <a:pt x="498" y="597"/>
                    </a:cubicBezTo>
                    <a:cubicBezTo>
                      <a:pt x="554" y="597"/>
                      <a:pt x="608" y="594"/>
                      <a:pt x="659" y="588"/>
                    </a:cubicBezTo>
                    <a:cubicBezTo>
                      <a:pt x="657" y="522"/>
                      <a:pt x="672" y="455"/>
                      <a:pt x="703" y="396"/>
                    </a:cubicBezTo>
                    <a:close/>
                    <a:moveTo>
                      <a:pt x="663" y="639"/>
                    </a:moveTo>
                    <a:cubicBezTo>
                      <a:pt x="612" y="645"/>
                      <a:pt x="556" y="649"/>
                      <a:pt x="498" y="649"/>
                    </a:cubicBezTo>
                    <a:cubicBezTo>
                      <a:pt x="223" y="649"/>
                      <a:pt x="0" y="571"/>
                      <a:pt x="0" y="475"/>
                    </a:cubicBezTo>
                    <a:cubicBezTo>
                      <a:pt x="0" y="661"/>
                      <a:pt x="0" y="661"/>
                      <a:pt x="0" y="661"/>
                    </a:cubicBezTo>
                    <a:cubicBezTo>
                      <a:pt x="0" y="757"/>
                      <a:pt x="223" y="835"/>
                      <a:pt x="498" y="835"/>
                    </a:cubicBezTo>
                    <a:cubicBezTo>
                      <a:pt x="585" y="835"/>
                      <a:pt x="667" y="827"/>
                      <a:pt x="738" y="813"/>
                    </a:cubicBezTo>
                    <a:cubicBezTo>
                      <a:pt x="698" y="761"/>
                      <a:pt x="673" y="701"/>
                      <a:pt x="663" y="639"/>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sym typeface="+mn-lt"/>
                </a:endParaRPr>
              </a:p>
            </p:txBody>
          </p:sp>
          <p:sp>
            <p:nvSpPr>
              <p:cNvPr id="384" name="Freeform 36">
                <a:extLst>
                  <a:ext uri="{FF2B5EF4-FFF2-40B4-BE49-F238E27FC236}">
                    <a16:creationId xmlns:a16="http://schemas.microsoft.com/office/drawing/2014/main" id="{34386974-56F5-E0E8-299E-5F7BA4C9895C}"/>
                  </a:ext>
                </a:extLst>
              </p:cNvPr>
              <p:cNvSpPr>
                <a:spLocks noEditPoints="1"/>
              </p:cNvSpPr>
              <p:nvPr/>
            </p:nvSpPr>
            <p:spPr bwMode="auto">
              <a:xfrm>
                <a:off x="4665423" y="1187262"/>
                <a:ext cx="668577" cy="603438"/>
              </a:xfrm>
              <a:custGeom>
                <a:avLst/>
                <a:gdLst>
                  <a:gd name="T0" fmla="*/ 95 w 1858"/>
                  <a:gd name="T1" fmla="*/ 268 h 1641"/>
                  <a:gd name="T2" fmla="*/ 593 w 1858"/>
                  <a:gd name="T3" fmla="*/ 94 h 1641"/>
                  <a:gd name="T4" fmla="*/ 1090 w 1858"/>
                  <a:gd name="T5" fmla="*/ 268 h 1641"/>
                  <a:gd name="T6" fmla="*/ 593 w 1858"/>
                  <a:gd name="T7" fmla="*/ 442 h 1641"/>
                  <a:gd name="T8" fmla="*/ 95 w 1858"/>
                  <a:gd name="T9" fmla="*/ 268 h 1641"/>
                  <a:gd name="T10" fmla="*/ 888 w 1858"/>
                  <a:gd name="T11" fmla="*/ 1162 h 1641"/>
                  <a:gd name="T12" fmla="*/ 898 w 1858"/>
                  <a:gd name="T13" fmla="*/ 665 h 1641"/>
                  <a:gd name="T14" fmla="*/ 1395 w 1858"/>
                  <a:gd name="T15" fmla="*/ 674 h 1641"/>
                  <a:gd name="T16" fmla="*/ 1427 w 1858"/>
                  <a:gd name="T17" fmla="*/ 1122 h 1641"/>
                  <a:gd name="T18" fmla="*/ 1510 w 1858"/>
                  <a:gd name="T19" fmla="*/ 1208 h 1641"/>
                  <a:gd name="T20" fmla="*/ 1510 w 1858"/>
                  <a:gd name="T21" fmla="*/ 1222 h 1641"/>
                  <a:gd name="T22" fmla="*/ 1434 w 1858"/>
                  <a:gd name="T23" fmla="*/ 1294 h 1641"/>
                  <a:gd name="T24" fmla="*/ 1421 w 1858"/>
                  <a:gd name="T25" fmla="*/ 1294 h 1641"/>
                  <a:gd name="T26" fmla="*/ 1339 w 1858"/>
                  <a:gd name="T27" fmla="*/ 1209 h 1641"/>
                  <a:gd name="T28" fmla="*/ 888 w 1858"/>
                  <a:gd name="T29" fmla="*/ 1162 h 1641"/>
                  <a:gd name="T30" fmla="*/ 1329 w 1858"/>
                  <a:gd name="T31" fmla="*/ 1162 h 1641"/>
                  <a:gd name="T32" fmla="*/ 1355 w 1858"/>
                  <a:gd name="T33" fmla="*/ 1140 h 1641"/>
                  <a:gd name="T34" fmla="*/ 1381 w 1858"/>
                  <a:gd name="T35" fmla="*/ 1112 h 1641"/>
                  <a:gd name="T36" fmla="*/ 1363 w 1858"/>
                  <a:gd name="T37" fmla="*/ 705 h 1641"/>
                  <a:gd name="T38" fmla="*/ 928 w 1858"/>
                  <a:gd name="T39" fmla="*/ 696 h 1641"/>
                  <a:gd name="T40" fmla="*/ 920 w 1858"/>
                  <a:gd name="T41" fmla="*/ 1131 h 1641"/>
                  <a:gd name="T42" fmla="*/ 1329 w 1858"/>
                  <a:gd name="T43" fmla="*/ 1162 h 1641"/>
                  <a:gd name="T44" fmla="*/ 1809 w 1858"/>
                  <a:gd name="T45" fmla="*/ 1606 h 1641"/>
                  <a:gd name="T46" fmla="*/ 1835 w 1858"/>
                  <a:gd name="T47" fmla="*/ 1501 h 1641"/>
                  <a:gd name="T48" fmla="*/ 1581 w 1858"/>
                  <a:gd name="T49" fmla="*/ 1235 h 1641"/>
                  <a:gd name="T50" fmla="*/ 1565 w 1858"/>
                  <a:gd name="T51" fmla="*/ 1228 h 1641"/>
                  <a:gd name="T52" fmla="*/ 1550 w 1858"/>
                  <a:gd name="T53" fmla="*/ 1234 h 1641"/>
                  <a:gd name="T54" fmla="*/ 1449 w 1858"/>
                  <a:gd name="T55" fmla="*/ 1332 h 1641"/>
                  <a:gd name="T56" fmla="*/ 1448 w 1858"/>
                  <a:gd name="T57" fmla="*/ 1363 h 1641"/>
                  <a:gd name="T58" fmla="*/ 1702 w 1858"/>
                  <a:gd name="T59" fmla="*/ 1628 h 1641"/>
                  <a:gd name="T60" fmla="*/ 1736 w 1858"/>
                  <a:gd name="T61" fmla="*/ 1641 h 1641"/>
                  <a:gd name="T62" fmla="*/ 1809 w 1858"/>
                  <a:gd name="T63" fmla="*/ 1606 h 1641"/>
                  <a:gd name="T64" fmla="*/ 1495 w 1858"/>
                  <a:gd name="T65" fmla="*/ 1348 h 1641"/>
                  <a:gd name="T66" fmla="*/ 1564 w 1858"/>
                  <a:gd name="T67" fmla="*/ 1281 h 1641"/>
                  <a:gd name="T68" fmla="*/ 1803 w 1858"/>
                  <a:gd name="T69" fmla="*/ 1531 h 1641"/>
                  <a:gd name="T70" fmla="*/ 1778 w 1858"/>
                  <a:gd name="T71" fmla="*/ 1575 h 1641"/>
                  <a:gd name="T72" fmla="*/ 1733 w 1858"/>
                  <a:gd name="T73" fmla="*/ 1597 h 1641"/>
                  <a:gd name="T74" fmla="*/ 1495 w 1858"/>
                  <a:gd name="T75" fmla="*/ 1348 h 1641"/>
                  <a:gd name="T76" fmla="*/ 871 w 1858"/>
                  <a:gd name="T77" fmla="*/ 1198 h 1641"/>
                  <a:gd name="T78" fmla="*/ 593 w 1858"/>
                  <a:gd name="T79" fmla="*/ 1226 h 1641"/>
                  <a:gd name="T80" fmla="*/ 224 w 1858"/>
                  <a:gd name="T81" fmla="*/ 1172 h 1641"/>
                  <a:gd name="T82" fmla="*/ 44 w 1858"/>
                  <a:gd name="T83" fmla="*/ 1002 h 1641"/>
                  <a:gd name="T84" fmla="*/ 44 w 1858"/>
                  <a:gd name="T85" fmla="*/ 268 h 1641"/>
                  <a:gd name="T86" fmla="*/ 224 w 1858"/>
                  <a:gd name="T87" fmla="*/ 97 h 1641"/>
                  <a:gd name="T88" fmla="*/ 593 w 1858"/>
                  <a:gd name="T89" fmla="*/ 44 h 1641"/>
                  <a:gd name="T90" fmla="*/ 961 w 1858"/>
                  <a:gd name="T91" fmla="*/ 97 h 1641"/>
                  <a:gd name="T92" fmla="*/ 1141 w 1858"/>
                  <a:gd name="T93" fmla="*/ 268 h 1641"/>
                  <a:gd name="T94" fmla="*/ 1141 w 1858"/>
                  <a:gd name="T95" fmla="*/ 529 h 1641"/>
                  <a:gd name="T96" fmla="*/ 1142 w 1858"/>
                  <a:gd name="T97" fmla="*/ 529 h 1641"/>
                  <a:gd name="T98" fmla="*/ 1185 w 1858"/>
                  <a:gd name="T99" fmla="*/ 532 h 1641"/>
                  <a:gd name="T100" fmla="*/ 1185 w 1858"/>
                  <a:gd name="T101" fmla="*/ 268 h 1641"/>
                  <a:gd name="T102" fmla="*/ 976 w 1858"/>
                  <a:gd name="T103" fmla="*/ 56 h 1641"/>
                  <a:gd name="T104" fmla="*/ 593 w 1858"/>
                  <a:gd name="T105" fmla="*/ 0 h 1641"/>
                  <a:gd name="T106" fmla="*/ 209 w 1858"/>
                  <a:gd name="T107" fmla="*/ 56 h 1641"/>
                  <a:gd name="T108" fmla="*/ 0 w 1858"/>
                  <a:gd name="T109" fmla="*/ 268 h 1641"/>
                  <a:gd name="T110" fmla="*/ 0 w 1858"/>
                  <a:gd name="T111" fmla="*/ 1002 h 1641"/>
                  <a:gd name="T112" fmla="*/ 209 w 1858"/>
                  <a:gd name="T113" fmla="*/ 1214 h 1641"/>
                  <a:gd name="T114" fmla="*/ 593 w 1858"/>
                  <a:gd name="T115" fmla="*/ 1270 h 1641"/>
                  <a:gd name="T116" fmla="*/ 913 w 1858"/>
                  <a:gd name="T117" fmla="*/ 1233 h 1641"/>
                  <a:gd name="T118" fmla="*/ 871 w 1858"/>
                  <a:gd name="T119" fmla="*/ 1198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58" h="1641">
                    <a:moveTo>
                      <a:pt x="95" y="268"/>
                    </a:moveTo>
                    <a:cubicBezTo>
                      <a:pt x="95" y="172"/>
                      <a:pt x="318" y="94"/>
                      <a:pt x="593" y="94"/>
                    </a:cubicBezTo>
                    <a:cubicBezTo>
                      <a:pt x="867" y="94"/>
                      <a:pt x="1090" y="172"/>
                      <a:pt x="1090" y="268"/>
                    </a:cubicBezTo>
                    <a:cubicBezTo>
                      <a:pt x="1090" y="364"/>
                      <a:pt x="867" y="442"/>
                      <a:pt x="593" y="442"/>
                    </a:cubicBezTo>
                    <a:cubicBezTo>
                      <a:pt x="318" y="442"/>
                      <a:pt x="95" y="364"/>
                      <a:pt x="95" y="268"/>
                    </a:cubicBezTo>
                    <a:close/>
                    <a:moveTo>
                      <a:pt x="888" y="1162"/>
                    </a:moveTo>
                    <a:cubicBezTo>
                      <a:pt x="754" y="1022"/>
                      <a:pt x="759" y="799"/>
                      <a:pt x="898" y="665"/>
                    </a:cubicBezTo>
                    <a:cubicBezTo>
                      <a:pt x="1038" y="531"/>
                      <a:pt x="1260" y="535"/>
                      <a:pt x="1395" y="674"/>
                    </a:cubicBezTo>
                    <a:cubicBezTo>
                      <a:pt x="1513" y="798"/>
                      <a:pt x="1524" y="987"/>
                      <a:pt x="1427" y="1122"/>
                    </a:cubicBezTo>
                    <a:cubicBezTo>
                      <a:pt x="1510" y="1208"/>
                      <a:pt x="1510" y="1208"/>
                      <a:pt x="1510" y="1208"/>
                    </a:cubicBezTo>
                    <a:cubicBezTo>
                      <a:pt x="1514" y="1212"/>
                      <a:pt x="1514" y="1218"/>
                      <a:pt x="1510" y="1222"/>
                    </a:cubicBezTo>
                    <a:cubicBezTo>
                      <a:pt x="1434" y="1294"/>
                      <a:pt x="1434" y="1294"/>
                      <a:pt x="1434" y="1294"/>
                    </a:cubicBezTo>
                    <a:cubicBezTo>
                      <a:pt x="1431" y="1298"/>
                      <a:pt x="1425" y="1298"/>
                      <a:pt x="1421" y="1294"/>
                    </a:cubicBezTo>
                    <a:cubicBezTo>
                      <a:pt x="1339" y="1209"/>
                      <a:pt x="1339" y="1209"/>
                      <a:pt x="1339" y="1209"/>
                    </a:cubicBezTo>
                    <a:cubicBezTo>
                      <a:pt x="1200" y="1303"/>
                      <a:pt x="1009" y="1287"/>
                      <a:pt x="888" y="1162"/>
                    </a:cubicBezTo>
                    <a:close/>
                    <a:moveTo>
                      <a:pt x="1329" y="1162"/>
                    </a:moveTo>
                    <a:cubicBezTo>
                      <a:pt x="1338" y="1155"/>
                      <a:pt x="1347" y="1148"/>
                      <a:pt x="1355" y="1140"/>
                    </a:cubicBezTo>
                    <a:cubicBezTo>
                      <a:pt x="1364" y="1131"/>
                      <a:pt x="1373" y="1122"/>
                      <a:pt x="1381" y="1112"/>
                    </a:cubicBezTo>
                    <a:cubicBezTo>
                      <a:pt x="1477" y="993"/>
                      <a:pt x="1472" y="818"/>
                      <a:pt x="1363" y="705"/>
                    </a:cubicBezTo>
                    <a:cubicBezTo>
                      <a:pt x="1246" y="583"/>
                      <a:pt x="1051" y="579"/>
                      <a:pt x="928" y="696"/>
                    </a:cubicBezTo>
                    <a:cubicBezTo>
                      <a:pt x="806" y="814"/>
                      <a:pt x="803" y="1009"/>
                      <a:pt x="920" y="1131"/>
                    </a:cubicBezTo>
                    <a:cubicBezTo>
                      <a:pt x="1030" y="1246"/>
                      <a:pt x="1207" y="1256"/>
                      <a:pt x="1329" y="1162"/>
                    </a:cubicBezTo>
                    <a:close/>
                    <a:moveTo>
                      <a:pt x="1809" y="1606"/>
                    </a:moveTo>
                    <a:cubicBezTo>
                      <a:pt x="1847" y="1570"/>
                      <a:pt x="1858" y="1525"/>
                      <a:pt x="1835" y="1501"/>
                    </a:cubicBezTo>
                    <a:cubicBezTo>
                      <a:pt x="1581" y="1235"/>
                      <a:pt x="1581" y="1235"/>
                      <a:pt x="1581" y="1235"/>
                    </a:cubicBezTo>
                    <a:cubicBezTo>
                      <a:pt x="1577" y="1231"/>
                      <a:pt x="1571" y="1228"/>
                      <a:pt x="1565" y="1228"/>
                    </a:cubicBezTo>
                    <a:cubicBezTo>
                      <a:pt x="1560" y="1228"/>
                      <a:pt x="1554" y="1230"/>
                      <a:pt x="1550" y="1234"/>
                    </a:cubicBezTo>
                    <a:cubicBezTo>
                      <a:pt x="1449" y="1332"/>
                      <a:pt x="1449" y="1332"/>
                      <a:pt x="1449" y="1332"/>
                    </a:cubicBezTo>
                    <a:cubicBezTo>
                      <a:pt x="1440" y="1340"/>
                      <a:pt x="1440" y="1354"/>
                      <a:pt x="1448" y="1363"/>
                    </a:cubicBezTo>
                    <a:cubicBezTo>
                      <a:pt x="1702" y="1628"/>
                      <a:pt x="1702" y="1628"/>
                      <a:pt x="1702" y="1628"/>
                    </a:cubicBezTo>
                    <a:cubicBezTo>
                      <a:pt x="1710" y="1637"/>
                      <a:pt x="1722" y="1641"/>
                      <a:pt x="1736" y="1641"/>
                    </a:cubicBezTo>
                    <a:cubicBezTo>
                      <a:pt x="1758" y="1641"/>
                      <a:pt x="1785" y="1629"/>
                      <a:pt x="1809" y="1606"/>
                    </a:cubicBezTo>
                    <a:close/>
                    <a:moveTo>
                      <a:pt x="1495" y="1348"/>
                    </a:moveTo>
                    <a:cubicBezTo>
                      <a:pt x="1564" y="1281"/>
                      <a:pt x="1564" y="1281"/>
                      <a:pt x="1564" y="1281"/>
                    </a:cubicBezTo>
                    <a:cubicBezTo>
                      <a:pt x="1803" y="1531"/>
                      <a:pt x="1803" y="1531"/>
                      <a:pt x="1803" y="1531"/>
                    </a:cubicBezTo>
                    <a:cubicBezTo>
                      <a:pt x="1804" y="1535"/>
                      <a:pt x="1800" y="1554"/>
                      <a:pt x="1778" y="1575"/>
                    </a:cubicBezTo>
                    <a:cubicBezTo>
                      <a:pt x="1757" y="1595"/>
                      <a:pt x="1738" y="1599"/>
                      <a:pt x="1733" y="1597"/>
                    </a:cubicBezTo>
                    <a:lnTo>
                      <a:pt x="1495" y="1348"/>
                    </a:lnTo>
                    <a:close/>
                    <a:moveTo>
                      <a:pt x="871" y="1198"/>
                    </a:moveTo>
                    <a:cubicBezTo>
                      <a:pt x="788" y="1216"/>
                      <a:pt x="692" y="1226"/>
                      <a:pt x="593" y="1226"/>
                    </a:cubicBezTo>
                    <a:cubicBezTo>
                      <a:pt x="454" y="1226"/>
                      <a:pt x="323" y="1207"/>
                      <a:pt x="224" y="1172"/>
                    </a:cubicBezTo>
                    <a:cubicBezTo>
                      <a:pt x="76" y="1120"/>
                      <a:pt x="44" y="1051"/>
                      <a:pt x="44" y="1002"/>
                    </a:cubicBezTo>
                    <a:cubicBezTo>
                      <a:pt x="44" y="1002"/>
                      <a:pt x="44" y="289"/>
                      <a:pt x="44" y="268"/>
                    </a:cubicBezTo>
                    <a:cubicBezTo>
                      <a:pt x="44" y="219"/>
                      <a:pt x="76" y="149"/>
                      <a:pt x="224" y="97"/>
                    </a:cubicBezTo>
                    <a:cubicBezTo>
                      <a:pt x="323" y="63"/>
                      <a:pt x="454" y="44"/>
                      <a:pt x="593" y="44"/>
                    </a:cubicBezTo>
                    <a:cubicBezTo>
                      <a:pt x="731" y="44"/>
                      <a:pt x="862" y="63"/>
                      <a:pt x="961" y="97"/>
                    </a:cubicBezTo>
                    <a:cubicBezTo>
                      <a:pt x="1110" y="149"/>
                      <a:pt x="1141" y="219"/>
                      <a:pt x="1141" y="268"/>
                    </a:cubicBezTo>
                    <a:cubicBezTo>
                      <a:pt x="1141" y="277"/>
                      <a:pt x="1141" y="392"/>
                      <a:pt x="1141" y="529"/>
                    </a:cubicBezTo>
                    <a:cubicBezTo>
                      <a:pt x="1141" y="529"/>
                      <a:pt x="1141" y="529"/>
                      <a:pt x="1142" y="529"/>
                    </a:cubicBezTo>
                    <a:cubicBezTo>
                      <a:pt x="1156" y="529"/>
                      <a:pt x="1170" y="530"/>
                      <a:pt x="1185" y="532"/>
                    </a:cubicBezTo>
                    <a:cubicBezTo>
                      <a:pt x="1185" y="268"/>
                      <a:pt x="1185" y="268"/>
                      <a:pt x="1185" y="268"/>
                    </a:cubicBezTo>
                    <a:cubicBezTo>
                      <a:pt x="1185" y="205"/>
                      <a:pt x="1148" y="116"/>
                      <a:pt x="976" y="56"/>
                    </a:cubicBezTo>
                    <a:cubicBezTo>
                      <a:pt x="872" y="20"/>
                      <a:pt x="736" y="0"/>
                      <a:pt x="593" y="0"/>
                    </a:cubicBezTo>
                    <a:cubicBezTo>
                      <a:pt x="449" y="0"/>
                      <a:pt x="313" y="20"/>
                      <a:pt x="209" y="56"/>
                    </a:cubicBezTo>
                    <a:cubicBezTo>
                      <a:pt x="37" y="116"/>
                      <a:pt x="0" y="205"/>
                      <a:pt x="0" y="268"/>
                    </a:cubicBezTo>
                    <a:cubicBezTo>
                      <a:pt x="0" y="1002"/>
                      <a:pt x="0" y="1002"/>
                      <a:pt x="0" y="1002"/>
                    </a:cubicBezTo>
                    <a:cubicBezTo>
                      <a:pt x="0" y="1065"/>
                      <a:pt x="37" y="1153"/>
                      <a:pt x="209" y="1214"/>
                    </a:cubicBezTo>
                    <a:cubicBezTo>
                      <a:pt x="313" y="1250"/>
                      <a:pt x="449" y="1270"/>
                      <a:pt x="593" y="1270"/>
                    </a:cubicBezTo>
                    <a:cubicBezTo>
                      <a:pt x="709" y="1270"/>
                      <a:pt x="820" y="1257"/>
                      <a:pt x="913" y="1233"/>
                    </a:cubicBezTo>
                    <a:cubicBezTo>
                      <a:pt x="898" y="1222"/>
                      <a:pt x="884" y="1210"/>
                      <a:pt x="871" y="1198"/>
                    </a:cubicBezTo>
                    <a:close/>
                  </a:path>
                </a:pathLst>
              </a:custGeom>
              <a:solidFill>
                <a:srgbClr val="92D050"/>
              </a:solidFill>
              <a:ln>
                <a:solidFill>
                  <a:schemeClr val="tx1"/>
                </a:solidFill>
              </a:ln>
            </p:spPr>
            <p:txBody>
              <a:bodyPr vert="horz" wrap="square" lIns="91440" tIns="45720" rIns="91440" bIns="45720" numCol="1" anchor="t" anchorCtr="0" compatLnSpc="1">
                <a:prstTxWarp prst="textNoShape">
                  <a:avLst/>
                </a:prstTxWarp>
              </a:bodyPr>
              <a:lstStyle/>
              <a:p>
                <a:endParaRPr lang="en-US">
                  <a:sym typeface="+mn-lt"/>
                </a:endParaRPr>
              </a:p>
            </p:txBody>
          </p:sp>
        </p:grpSp>
      </p:grpSp>
      <p:grpSp>
        <p:nvGrpSpPr>
          <p:cNvPr id="398" name="Group 397">
            <a:extLst>
              <a:ext uri="{FF2B5EF4-FFF2-40B4-BE49-F238E27FC236}">
                <a16:creationId xmlns:a16="http://schemas.microsoft.com/office/drawing/2014/main" id="{A61BB0B3-CD86-6356-B63C-868FADEC574D}"/>
              </a:ext>
            </a:extLst>
          </p:cNvPr>
          <p:cNvGrpSpPr/>
          <p:nvPr/>
        </p:nvGrpSpPr>
        <p:grpSpPr>
          <a:xfrm>
            <a:off x="11942874" y="4455681"/>
            <a:ext cx="6035027" cy="4800510"/>
            <a:chOff x="11942874" y="4455681"/>
            <a:chExt cx="6035027" cy="4800510"/>
          </a:xfrm>
        </p:grpSpPr>
        <p:sp>
          <p:nvSpPr>
            <p:cNvPr id="225" name="Rectangle 224">
              <a:extLst>
                <a:ext uri="{FF2B5EF4-FFF2-40B4-BE49-F238E27FC236}">
                  <a16:creationId xmlns:a16="http://schemas.microsoft.com/office/drawing/2014/main" id="{57745719-B58F-8C64-66FA-1632B83441CF}"/>
                </a:ext>
              </a:extLst>
            </p:cNvPr>
            <p:cNvSpPr/>
            <p:nvPr/>
          </p:nvSpPr>
          <p:spPr>
            <a:xfrm>
              <a:off x="11942874" y="4455681"/>
              <a:ext cx="6035027" cy="4800510"/>
            </a:xfrm>
            <a:prstGeom prst="rect">
              <a:avLst/>
            </a:prstGeom>
            <a:solidFill>
              <a:srgbClr val="7030A0">
                <a:alpha val="65000"/>
              </a:srgb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9" name="TextBox 15">
              <a:extLst>
                <a:ext uri="{FF2B5EF4-FFF2-40B4-BE49-F238E27FC236}">
                  <a16:creationId xmlns:a16="http://schemas.microsoft.com/office/drawing/2014/main" id="{7023E11E-8C4B-4E98-A46A-AC2482E3C24B}"/>
                </a:ext>
              </a:extLst>
            </p:cNvPr>
            <p:cNvSpPr txBox="1"/>
            <p:nvPr/>
          </p:nvSpPr>
          <p:spPr>
            <a:xfrm>
              <a:off x="13202456" y="4601043"/>
              <a:ext cx="3043201" cy="789947"/>
            </a:xfrm>
            <a:prstGeom prst="rect">
              <a:avLst/>
            </a:prstGeom>
          </p:spPr>
          <p:txBody>
            <a:bodyPr lIns="47790" tIns="47790" rIns="47790" bIns="47790" rtlCol="0" anchor="ctr"/>
            <a:lstStyle/>
            <a:p>
              <a:pPr algn="ctr">
                <a:lnSpc>
                  <a:spcPts val="1499"/>
                </a:lnSpc>
              </a:pPr>
              <a:r>
                <a:rPr lang="en-US" sz="2800" b="1" dirty="0">
                  <a:solidFill>
                    <a:schemeClr val="bg1">
                      <a:alpha val="69804"/>
                    </a:schemeClr>
                  </a:solidFill>
                  <a:latin typeface="Montserrat" pitchFamily="2" charset="77"/>
                  <a:ea typeface="DejaVu Sans Bold"/>
                  <a:cs typeface="DejaVu Sans Bold"/>
                  <a:sym typeface="DejaVu Sans Bold"/>
                </a:rPr>
                <a:t>MART BUILDER</a:t>
              </a:r>
            </a:p>
          </p:txBody>
        </p:sp>
        <p:grpSp>
          <p:nvGrpSpPr>
            <p:cNvPr id="331" name="Google Shape;951;p35">
              <a:extLst>
                <a:ext uri="{FF2B5EF4-FFF2-40B4-BE49-F238E27FC236}">
                  <a16:creationId xmlns:a16="http://schemas.microsoft.com/office/drawing/2014/main" id="{D9B769AD-E143-3B94-22D8-E62656EEC721}"/>
                </a:ext>
              </a:extLst>
            </p:cNvPr>
            <p:cNvGrpSpPr/>
            <p:nvPr/>
          </p:nvGrpSpPr>
          <p:grpSpPr>
            <a:xfrm>
              <a:off x="12325622" y="6432862"/>
              <a:ext cx="2078085" cy="2590083"/>
              <a:chOff x="1194978" y="1960313"/>
              <a:chExt cx="2078085" cy="2590083"/>
            </a:xfrm>
          </p:grpSpPr>
          <p:sp>
            <p:nvSpPr>
              <p:cNvPr id="332" name="Google Shape;952;p35">
                <a:extLst>
                  <a:ext uri="{FF2B5EF4-FFF2-40B4-BE49-F238E27FC236}">
                    <a16:creationId xmlns:a16="http://schemas.microsoft.com/office/drawing/2014/main" id="{6A65EC40-FC50-E805-15C5-F64FE43B825F}"/>
                  </a:ext>
                </a:extLst>
              </p:cNvPr>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bg1"/>
                    </a:solidFill>
                    <a:latin typeface="Fira Sans Extra Condensed Medium"/>
                    <a:ea typeface="Fira Sans Extra Condensed Medium"/>
                    <a:cs typeface="Fira Sans Extra Condensed Medium"/>
                    <a:sym typeface="Fira Sans Extra Condensed Medium"/>
                  </a:rPr>
                  <a:t>04</a:t>
                </a:r>
                <a:endParaRPr sz="800" dirty="0">
                  <a:solidFill>
                    <a:schemeClr val="bg1"/>
                  </a:solidFill>
                </a:endParaRPr>
              </a:p>
            </p:txBody>
          </p:sp>
          <p:sp>
            <p:nvSpPr>
              <p:cNvPr id="333" name="Google Shape;953;p35">
                <a:extLst>
                  <a:ext uri="{FF2B5EF4-FFF2-40B4-BE49-F238E27FC236}">
                    <a16:creationId xmlns:a16="http://schemas.microsoft.com/office/drawing/2014/main" id="{3109C5AD-0A43-1866-227F-C8BB481CDEB0}"/>
                  </a:ext>
                </a:extLst>
              </p:cNvPr>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334" name="Google Shape;954;p35">
                <a:extLst>
                  <a:ext uri="{FF2B5EF4-FFF2-40B4-BE49-F238E27FC236}">
                    <a16:creationId xmlns:a16="http://schemas.microsoft.com/office/drawing/2014/main" id="{5C962936-183B-744C-3367-1D70B8825CA3}"/>
                  </a:ext>
                </a:extLst>
              </p:cNvPr>
              <p:cNvGrpSpPr/>
              <p:nvPr/>
            </p:nvGrpSpPr>
            <p:grpSpPr>
              <a:xfrm>
                <a:off x="1479938" y="2094138"/>
                <a:ext cx="1793125" cy="1395125"/>
                <a:chOff x="1597088" y="2023550"/>
                <a:chExt cx="1793125" cy="1395125"/>
              </a:xfrm>
            </p:grpSpPr>
            <p:sp>
              <p:nvSpPr>
                <p:cNvPr id="342" name="Google Shape;955;p35">
                  <a:extLst>
                    <a:ext uri="{FF2B5EF4-FFF2-40B4-BE49-F238E27FC236}">
                      <a16:creationId xmlns:a16="http://schemas.microsoft.com/office/drawing/2014/main" id="{CF934013-AC12-21EE-6F2C-2B7072FA75C6}"/>
                    </a:ext>
                  </a:extLst>
                </p:cNvPr>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3" name="Google Shape;956;p35">
                  <a:extLst>
                    <a:ext uri="{FF2B5EF4-FFF2-40B4-BE49-F238E27FC236}">
                      <a16:creationId xmlns:a16="http://schemas.microsoft.com/office/drawing/2014/main" id="{3ACC10D4-6AF7-070F-E243-4D5D00F43A42}"/>
                    </a:ext>
                  </a:extLst>
                </p:cNvPr>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4" name="Google Shape;957;p35">
                  <a:extLst>
                    <a:ext uri="{FF2B5EF4-FFF2-40B4-BE49-F238E27FC236}">
                      <a16:creationId xmlns:a16="http://schemas.microsoft.com/office/drawing/2014/main" id="{97C26A03-35AA-199A-ADBB-8DCBBF8B7EFF}"/>
                    </a:ext>
                  </a:extLst>
                </p:cNvPr>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35" name="Google Shape;958;p35">
                <a:extLst>
                  <a:ext uri="{FF2B5EF4-FFF2-40B4-BE49-F238E27FC236}">
                    <a16:creationId xmlns:a16="http://schemas.microsoft.com/office/drawing/2014/main" id="{91DBC553-06EB-6FD7-C88D-9F08D17FD382}"/>
                  </a:ext>
                </a:extLst>
              </p:cNvPr>
              <p:cNvGrpSpPr/>
              <p:nvPr/>
            </p:nvGrpSpPr>
            <p:grpSpPr>
              <a:xfrm>
                <a:off x="2143250" y="3673163"/>
                <a:ext cx="44375" cy="263450"/>
                <a:chOff x="2260263" y="3508250"/>
                <a:chExt cx="44375" cy="263450"/>
              </a:xfrm>
            </p:grpSpPr>
            <p:sp>
              <p:nvSpPr>
                <p:cNvPr id="338" name="Google Shape;959;p35">
                  <a:extLst>
                    <a:ext uri="{FF2B5EF4-FFF2-40B4-BE49-F238E27FC236}">
                      <a16:creationId xmlns:a16="http://schemas.microsoft.com/office/drawing/2014/main" id="{54836A09-3ACD-D42F-AD69-372D172599BE}"/>
                    </a:ext>
                  </a:extLst>
                </p:cNvPr>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9" name="Google Shape;960;p35">
                  <a:extLst>
                    <a:ext uri="{FF2B5EF4-FFF2-40B4-BE49-F238E27FC236}">
                      <a16:creationId xmlns:a16="http://schemas.microsoft.com/office/drawing/2014/main" id="{C24B5122-F330-BAD8-83FD-AB8EB911CE47}"/>
                    </a:ext>
                  </a:extLst>
                </p:cNvPr>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0" name="Google Shape;961;p35">
                  <a:extLst>
                    <a:ext uri="{FF2B5EF4-FFF2-40B4-BE49-F238E27FC236}">
                      <a16:creationId xmlns:a16="http://schemas.microsoft.com/office/drawing/2014/main" id="{215B20CD-2025-BD1F-06F9-4659DDFCCC81}"/>
                    </a:ext>
                  </a:extLst>
                </p:cNvPr>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1" name="Google Shape;962;p35">
                  <a:extLst>
                    <a:ext uri="{FF2B5EF4-FFF2-40B4-BE49-F238E27FC236}">
                      <a16:creationId xmlns:a16="http://schemas.microsoft.com/office/drawing/2014/main" id="{331EE104-0870-DA27-634D-15F87ADED05A}"/>
                    </a:ext>
                  </a:extLst>
                </p:cNvPr>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36" name="Google Shape;963;p35">
                <a:extLst>
                  <a:ext uri="{FF2B5EF4-FFF2-40B4-BE49-F238E27FC236}">
                    <a16:creationId xmlns:a16="http://schemas.microsoft.com/office/drawing/2014/main" id="{C3963797-844A-34F3-39F1-A57F38D630CA}"/>
                  </a:ext>
                </a:extLst>
              </p:cNvPr>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bg1"/>
                    </a:solidFill>
                    <a:latin typeface="Fira Sans Extra Condensed Medium"/>
                    <a:ea typeface="Fira Sans Extra Condensed Medium"/>
                    <a:cs typeface="Fira Sans Extra Condensed Medium"/>
                    <a:sym typeface="Fira Sans Extra Condensed Medium"/>
                  </a:rPr>
                  <a:t>Native SQL</a:t>
                </a:r>
                <a:endParaRPr sz="17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37" name="Google Shape;964;p35">
                <a:extLst>
                  <a:ext uri="{FF2B5EF4-FFF2-40B4-BE49-F238E27FC236}">
                    <a16:creationId xmlns:a16="http://schemas.microsoft.com/office/drawing/2014/main" id="{7FC873C2-4390-7DD4-16C9-BB8554BE8CC9}"/>
                  </a:ext>
                </a:extLst>
              </p:cNvPr>
              <p:cNvSpPr txBox="1"/>
              <p:nvPr/>
            </p:nvSpPr>
            <p:spPr>
              <a:xfrm>
                <a:off x="1194978" y="3977696"/>
                <a:ext cx="2060185"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solidFill>
                      <a:schemeClr val="bg1"/>
                    </a:solidFill>
                    <a:latin typeface="Roboto"/>
                    <a:ea typeface="Roboto"/>
                    <a:cs typeface="Roboto"/>
                    <a:sym typeface="Roboto"/>
                  </a:rPr>
                  <a:t>Enables user to write native SQL for Business Logics</a:t>
                </a:r>
                <a:endParaRPr sz="1400" dirty="0">
                  <a:solidFill>
                    <a:schemeClr val="bg1"/>
                  </a:solidFill>
                  <a:latin typeface="Roboto"/>
                  <a:ea typeface="Roboto"/>
                  <a:cs typeface="Roboto"/>
                  <a:sym typeface="Roboto"/>
                </a:endParaRPr>
              </a:p>
            </p:txBody>
          </p:sp>
        </p:grpSp>
        <p:grpSp>
          <p:nvGrpSpPr>
            <p:cNvPr id="345" name="Google Shape;965;p35">
              <a:extLst>
                <a:ext uri="{FF2B5EF4-FFF2-40B4-BE49-F238E27FC236}">
                  <a16:creationId xmlns:a16="http://schemas.microsoft.com/office/drawing/2014/main" id="{039A7B1C-2EA1-41FB-5E83-C9EEB38EA99A}"/>
                </a:ext>
              </a:extLst>
            </p:cNvPr>
            <p:cNvGrpSpPr/>
            <p:nvPr/>
          </p:nvGrpSpPr>
          <p:grpSpPr>
            <a:xfrm>
              <a:off x="13895069" y="5494190"/>
              <a:ext cx="2057196" cy="2683572"/>
              <a:chOff x="2764425" y="1021641"/>
              <a:chExt cx="2057196" cy="2683572"/>
            </a:xfrm>
          </p:grpSpPr>
          <p:sp>
            <p:nvSpPr>
              <p:cNvPr id="346" name="Google Shape;966;p35">
                <a:extLst>
                  <a:ext uri="{FF2B5EF4-FFF2-40B4-BE49-F238E27FC236}">
                    <a16:creationId xmlns:a16="http://schemas.microsoft.com/office/drawing/2014/main" id="{58A17ED7-E964-C8C4-5CE4-DDC794DF60CC}"/>
                  </a:ext>
                </a:extLst>
              </p:cNvPr>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bg1"/>
                    </a:solidFill>
                    <a:latin typeface="Fira Sans Extra Condensed Medium"/>
                    <a:ea typeface="Fira Sans Extra Condensed Medium"/>
                    <a:cs typeface="Fira Sans Extra Condensed Medium"/>
                    <a:sym typeface="Fira Sans Extra Condensed Medium"/>
                  </a:rPr>
                  <a:t>05</a:t>
                </a:r>
                <a:endParaRPr sz="800" dirty="0">
                  <a:solidFill>
                    <a:schemeClr val="bg1"/>
                  </a:solidFill>
                </a:endParaRPr>
              </a:p>
            </p:txBody>
          </p:sp>
          <p:sp>
            <p:nvSpPr>
              <p:cNvPr id="347" name="Google Shape;967;p35">
                <a:extLst>
                  <a:ext uri="{FF2B5EF4-FFF2-40B4-BE49-F238E27FC236}">
                    <a16:creationId xmlns:a16="http://schemas.microsoft.com/office/drawing/2014/main" id="{F80A856A-F1AB-0DC0-753D-8DBF7926E388}"/>
                  </a:ext>
                </a:extLst>
              </p:cNvPr>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348" name="Google Shape;968;p35">
                <a:extLst>
                  <a:ext uri="{FF2B5EF4-FFF2-40B4-BE49-F238E27FC236}">
                    <a16:creationId xmlns:a16="http://schemas.microsoft.com/office/drawing/2014/main" id="{A746C7AD-76D4-89A5-A60F-52D7B6C8C1B7}"/>
                  </a:ext>
                </a:extLst>
              </p:cNvPr>
              <p:cNvGrpSpPr/>
              <p:nvPr/>
            </p:nvGrpSpPr>
            <p:grpSpPr>
              <a:xfrm flipH="1">
                <a:off x="3028521" y="2170175"/>
                <a:ext cx="1793100" cy="1395450"/>
                <a:chOff x="2679963" y="2089625"/>
                <a:chExt cx="1793100" cy="1395450"/>
              </a:xfrm>
            </p:grpSpPr>
            <p:sp>
              <p:nvSpPr>
                <p:cNvPr id="356" name="Google Shape;969;p35">
                  <a:extLst>
                    <a:ext uri="{FF2B5EF4-FFF2-40B4-BE49-F238E27FC236}">
                      <a16:creationId xmlns:a16="http://schemas.microsoft.com/office/drawing/2014/main" id="{8EA44E3E-F089-586D-5828-FB0CDB69BF1C}"/>
                    </a:ext>
                  </a:extLst>
                </p:cNvPr>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7" name="Google Shape;970;p35">
                  <a:extLst>
                    <a:ext uri="{FF2B5EF4-FFF2-40B4-BE49-F238E27FC236}">
                      <a16:creationId xmlns:a16="http://schemas.microsoft.com/office/drawing/2014/main" id="{26FABB98-DD4D-8392-5264-1CD5680C2852}"/>
                    </a:ext>
                  </a:extLst>
                </p:cNvPr>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8" name="Google Shape;971;p35">
                  <a:extLst>
                    <a:ext uri="{FF2B5EF4-FFF2-40B4-BE49-F238E27FC236}">
                      <a16:creationId xmlns:a16="http://schemas.microsoft.com/office/drawing/2014/main" id="{BEA3E861-7FB7-3458-6626-C03B050750B0}"/>
                    </a:ext>
                  </a:extLst>
                </p:cNvPr>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49" name="Google Shape;972;p35">
                <a:extLst>
                  <a:ext uri="{FF2B5EF4-FFF2-40B4-BE49-F238E27FC236}">
                    <a16:creationId xmlns:a16="http://schemas.microsoft.com/office/drawing/2014/main" id="{AC107D42-C6C3-E708-ED18-3BF0B605AA31}"/>
                  </a:ext>
                </a:extLst>
              </p:cNvPr>
              <p:cNvGrpSpPr/>
              <p:nvPr/>
            </p:nvGrpSpPr>
            <p:grpSpPr>
              <a:xfrm>
                <a:off x="3675238" y="1724113"/>
                <a:ext cx="44675" cy="263450"/>
                <a:chOff x="3765213" y="1736900"/>
                <a:chExt cx="44675" cy="263450"/>
              </a:xfrm>
            </p:grpSpPr>
            <p:sp>
              <p:nvSpPr>
                <p:cNvPr id="352" name="Google Shape;973;p35">
                  <a:extLst>
                    <a:ext uri="{FF2B5EF4-FFF2-40B4-BE49-F238E27FC236}">
                      <a16:creationId xmlns:a16="http://schemas.microsoft.com/office/drawing/2014/main" id="{70DF1366-1C54-2110-D261-1623ABD46348}"/>
                    </a:ext>
                  </a:extLst>
                </p:cNvPr>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3" name="Google Shape;974;p35">
                  <a:extLst>
                    <a:ext uri="{FF2B5EF4-FFF2-40B4-BE49-F238E27FC236}">
                      <a16:creationId xmlns:a16="http://schemas.microsoft.com/office/drawing/2014/main" id="{080CA67C-CED9-46C8-023E-BF927B06D9EB}"/>
                    </a:ext>
                  </a:extLst>
                </p:cNvPr>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4" name="Google Shape;975;p35">
                  <a:extLst>
                    <a:ext uri="{FF2B5EF4-FFF2-40B4-BE49-F238E27FC236}">
                      <a16:creationId xmlns:a16="http://schemas.microsoft.com/office/drawing/2014/main" id="{8F2451BF-F7D5-248A-900E-B3425AF062B9}"/>
                    </a:ext>
                  </a:extLst>
                </p:cNvPr>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5" name="Google Shape;976;p35">
                  <a:extLst>
                    <a:ext uri="{FF2B5EF4-FFF2-40B4-BE49-F238E27FC236}">
                      <a16:creationId xmlns:a16="http://schemas.microsoft.com/office/drawing/2014/main" id="{ED55AAAF-769D-769E-6288-D5B2DDE4762C}"/>
                    </a:ext>
                  </a:extLst>
                </p:cNvPr>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50" name="Google Shape;977;p35">
                <a:extLst>
                  <a:ext uri="{FF2B5EF4-FFF2-40B4-BE49-F238E27FC236}">
                    <a16:creationId xmlns:a16="http://schemas.microsoft.com/office/drawing/2014/main" id="{A87B62B1-BC2C-5875-4839-A1C8BF1E2340}"/>
                  </a:ext>
                </a:extLst>
              </p:cNvPr>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700" dirty="0">
                    <a:solidFill>
                      <a:schemeClr val="bg1"/>
                    </a:solidFill>
                    <a:latin typeface="Fira Sans Extra Condensed Medium"/>
                    <a:ea typeface="Fira Sans Extra Condensed Medium"/>
                    <a:cs typeface="Fira Sans Extra Condensed Medium"/>
                    <a:sym typeface="Fira Sans Extra Condensed Medium"/>
                  </a:rPr>
                  <a:t>Modelling</a:t>
                </a:r>
                <a:endParaRPr sz="17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51" name="Google Shape;978;p35">
                <a:extLst>
                  <a:ext uri="{FF2B5EF4-FFF2-40B4-BE49-F238E27FC236}">
                    <a16:creationId xmlns:a16="http://schemas.microsoft.com/office/drawing/2014/main" id="{2BEF2A1B-2A84-D017-8C90-51B75A7843D2}"/>
                  </a:ext>
                </a:extLst>
              </p:cNvPr>
              <p:cNvSpPr txBox="1"/>
              <p:nvPr/>
            </p:nvSpPr>
            <p:spPr>
              <a:xfrm>
                <a:off x="2764425" y="102164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400" dirty="0">
                    <a:solidFill>
                      <a:schemeClr val="bg1"/>
                    </a:solidFill>
                    <a:latin typeface="Roboto"/>
                    <a:ea typeface="Roboto"/>
                    <a:cs typeface="Roboto"/>
                    <a:sym typeface="Roboto"/>
                  </a:rPr>
                  <a:t>Dynamic </a:t>
                </a:r>
                <a:r>
                  <a:rPr lang="en-IN" sz="1400" dirty="0" err="1">
                    <a:solidFill>
                      <a:schemeClr val="bg1"/>
                    </a:solidFill>
                    <a:latin typeface="Roboto"/>
                    <a:ea typeface="Roboto"/>
                    <a:cs typeface="Roboto"/>
                    <a:sym typeface="Roboto"/>
                  </a:rPr>
                  <a:t>dbt</a:t>
                </a:r>
                <a:r>
                  <a:rPr lang="en-IN" sz="1400" dirty="0">
                    <a:solidFill>
                      <a:schemeClr val="bg1"/>
                    </a:solidFill>
                    <a:latin typeface="Roboto"/>
                    <a:ea typeface="Roboto"/>
                    <a:cs typeface="Roboto"/>
                    <a:sym typeface="Roboto"/>
                  </a:rPr>
                  <a:t> Model Generator and DAG generator </a:t>
                </a:r>
                <a:endParaRPr sz="1400" dirty="0">
                  <a:solidFill>
                    <a:schemeClr val="bg1"/>
                  </a:solidFill>
                  <a:latin typeface="Roboto"/>
                  <a:ea typeface="Roboto"/>
                  <a:cs typeface="Roboto"/>
                  <a:sym typeface="Roboto"/>
                </a:endParaRPr>
              </a:p>
            </p:txBody>
          </p:sp>
        </p:grpSp>
        <p:grpSp>
          <p:nvGrpSpPr>
            <p:cNvPr id="359" name="Google Shape;979;p35">
              <a:extLst>
                <a:ext uri="{FF2B5EF4-FFF2-40B4-BE49-F238E27FC236}">
                  <a16:creationId xmlns:a16="http://schemas.microsoft.com/office/drawing/2014/main" id="{AA0F5C5F-8266-EF49-4910-6582C0674E2D}"/>
                </a:ext>
              </a:extLst>
            </p:cNvPr>
            <p:cNvGrpSpPr/>
            <p:nvPr/>
          </p:nvGrpSpPr>
          <p:grpSpPr>
            <a:xfrm>
              <a:off x="15460074" y="6432862"/>
              <a:ext cx="2040749" cy="2528378"/>
              <a:chOff x="4329430" y="1960313"/>
              <a:chExt cx="2040749" cy="2528378"/>
            </a:xfrm>
          </p:grpSpPr>
          <p:sp>
            <p:nvSpPr>
              <p:cNvPr id="360" name="Google Shape;980;p35">
                <a:extLst>
                  <a:ext uri="{FF2B5EF4-FFF2-40B4-BE49-F238E27FC236}">
                    <a16:creationId xmlns:a16="http://schemas.microsoft.com/office/drawing/2014/main" id="{6046799D-BE09-FE70-92A0-752965E50122}"/>
                  </a:ext>
                </a:extLst>
              </p:cNvPr>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bg1"/>
                    </a:solidFill>
                    <a:latin typeface="Fira Sans Extra Condensed Medium"/>
                    <a:ea typeface="Fira Sans Extra Condensed Medium"/>
                    <a:cs typeface="Fira Sans Extra Condensed Medium"/>
                    <a:sym typeface="Fira Sans Extra Condensed Medium"/>
                  </a:rPr>
                  <a:t>06</a:t>
                </a:r>
                <a:endParaRPr sz="800" dirty="0">
                  <a:solidFill>
                    <a:schemeClr val="bg1"/>
                  </a:solidFill>
                </a:endParaRPr>
              </a:p>
            </p:txBody>
          </p:sp>
          <p:sp>
            <p:nvSpPr>
              <p:cNvPr id="361" name="Google Shape;981;p35">
                <a:extLst>
                  <a:ext uri="{FF2B5EF4-FFF2-40B4-BE49-F238E27FC236}">
                    <a16:creationId xmlns:a16="http://schemas.microsoft.com/office/drawing/2014/main" id="{BD90935F-C7EE-AA44-71DC-08CF2763284F}"/>
                  </a:ext>
                </a:extLst>
              </p:cNvPr>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362" name="Google Shape;982;p35">
                <a:extLst>
                  <a:ext uri="{FF2B5EF4-FFF2-40B4-BE49-F238E27FC236}">
                    <a16:creationId xmlns:a16="http://schemas.microsoft.com/office/drawing/2014/main" id="{D813C8BB-D537-B00E-BE18-80A9397459C1}"/>
                  </a:ext>
                </a:extLst>
              </p:cNvPr>
              <p:cNvGrpSpPr/>
              <p:nvPr/>
            </p:nvGrpSpPr>
            <p:grpSpPr>
              <a:xfrm>
                <a:off x="4577079" y="2094138"/>
                <a:ext cx="1793100" cy="1395125"/>
                <a:chOff x="4618913" y="2023550"/>
                <a:chExt cx="1793100" cy="1395125"/>
              </a:xfrm>
            </p:grpSpPr>
            <p:sp>
              <p:nvSpPr>
                <p:cNvPr id="370" name="Google Shape;983;p35">
                  <a:extLst>
                    <a:ext uri="{FF2B5EF4-FFF2-40B4-BE49-F238E27FC236}">
                      <a16:creationId xmlns:a16="http://schemas.microsoft.com/office/drawing/2014/main" id="{733263AA-665A-6905-5ACD-7A0F86DCE267}"/>
                    </a:ext>
                  </a:extLst>
                </p:cNvPr>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71" name="Google Shape;984;p35">
                  <a:extLst>
                    <a:ext uri="{FF2B5EF4-FFF2-40B4-BE49-F238E27FC236}">
                      <a16:creationId xmlns:a16="http://schemas.microsoft.com/office/drawing/2014/main" id="{22B3E516-83B7-5ACD-5706-CF8DC6CC742C}"/>
                    </a:ext>
                  </a:extLst>
                </p:cNvPr>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72" name="Google Shape;985;p35">
                  <a:extLst>
                    <a:ext uri="{FF2B5EF4-FFF2-40B4-BE49-F238E27FC236}">
                      <a16:creationId xmlns:a16="http://schemas.microsoft.com/office/drawing/2014/main" id="{C497ADBE-2834-F70E-7F12-F576479DDF8D}"/>
                    </a:ext>
                  </a:extLst>
                </p:cNvPr>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63" name="Google Shape;986;p35">
                <a:extLst>
                  <a:ext uri="{FF2B5EF4-FFF2-40B4-BE49-F238E27FC236}">
                    <a16:creationId xmlns:a16="http://schemas.microsoft.com/office/drawing/2014/main" id="{7E9A0474-4633-2715-1816-F2CA877A29D7}"/>
                  </a:ext>
                </a:extLst>
              </p:cNvPr>
              <p:cNvGrpSpPr/>
              <p:nvPr/>
            </p:nvGrpSpPr>
            <p:grpSpPr>
              <a:xfrm>
                <a:off x="5240393" y="3673163"/>
                <a:ext cx="44375" cy="263450"/>
                <a:chOff x="5282088" y="3508250"/>
                <a:chExt cx="44375" cy="263450"/>
              </a:xfrm>
            </p:grpSpPr>
            <p:sp>
              <p:nvSpPr>
                <p:cNvPr id="366" name="Google Shape;987;p35">
                  <a:extLst>
                    <a:ext uri="{FF2B5EF4-FFF2-40B4-BE49-F238E27FC236}">
                      <a16:creationId xmlns:a16="http://schemas.microsoft.com/office/drawing/2014/main" id="{D393081B-AB51-ED74-A3E1-F2F81B7CDA4C}"/>
                    </a:ext>
                  </a:extLst>
                </p:cNvPr>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7" name="Google Shape;988;p35">
                  <a:extLst>
                    <a:ext uri="{FF2B5EF4-FFF2-40B4-BE49-F238E27FC236}">
                      <a16:creationId xmlns:a16="http://schemas.microsoft.com/office/drawing/2014/main" id="{7A01567A-3706-9C95-351E-CC58E3A247CE}"/>
                    </a:ext>
                  </a:extLst>
                </p:cNvPr>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8" name="Google Shape;989;p35">
                  <a:extLst>
                    <a:ext uri="{FF2B5EF4-FFF2-40B4-BE49-F238E27FC236}">
                      <a16:creationId xmlns:a16="http://schemas.microsoft.com/office/drawing/2014/main" id="{5ED45A84-AC6B-E119-AD66-A0423F1A3BFF}"/>
                    </a:ext>
                  </a:extLst>
                </p:cNvPr>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9" name="Google Shape;990;p35">
                  <a:extLst>
                    <a:ext uri="{FF2B5EF4-FFF2-40B4-BE49-F238E27FC236}">
                      <a16:creationId xmlns:a16="http://schemas.microsoft.com/office/drawing/2014/main" id="{8CFE2786-F516-4B44-7EBA-03DE7BBFE7F7}"/>
                    </a:ext>
                  </a:extLst>
                </p:cNvPr>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64" name="Google Shape;991;p35">
                <a:extLst>
                  <a:ext uri="{FF2B5EF4-FFF2-40B4-BE49-F238E27FC236}">
                    <a16:creationId xmlns:a16="http://schemas.microsoft.com/office/drawing/2014/main" id="{4037E229-2C2C-921D-4F52-2E1275C652DE}"/>
                  </a:ext>
                </a:extLst>
              </p:cNvPr>
              <p:cNvSpPr txBox="1"/>
              <p:nvPr/>
            </p:nvSpPr>
            <p:spPr>
              <a:xfrm>
                <a:off x="4577080" y="2670762"/>
                <a:ext cx="1371000" cy="5179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bg1"/>
                    </a:solidFill>
                    <a:latin typeface="Fira Sans Extra Condensed Medium"/>
                    <a:ea typeface="Fira Sans Extra Condensed Medium"/>
                    <a:cs typeface="Fira Sans Extra Condensed Medium"/>
                    <a:sym typeface="Fira Sans Extra Condensed Medium"/>
                  </a:rPr>
                  <a:t>Publish</a:t>
                </a:r>
                <a:endParaRPr sz="1700"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365" name="Google Shape;992;p35">
                <a:extLst>
                  <a:ext uri="{FF2B5EF4-FFF2-40B4-BE49-F238E27FC236}">
                    <a16:creationId xmlns:a16="http://schemas.microsoft.com/office/drawing/2014/main" id="{8ACB7471-2878-9FE4-6692-AC676F0EE349}"/>
                  </a:ext>
                </a:extLst>
              </p:cNvPr>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lang="en" sz="1200" dirty="0">
                  <a:solidFill>
                    <a:schemeClr val="bg1"/>
                  </a:solidFill>
                  <a:latin typeface="Roboto"/>
                  <a:ea typeface="Roboto"/>
                  <a:cs typeface="Roboto"/>
                  <a:sym typeface="Roboto"/>
                </a:endParaRPr>
              </a:p>
            </p:txBody>
          </p:sp>
        </p:grpSp>
        <p:sp>
          <p:nvSpPr>
            <p:cNvPr id="386" name="Google Shape;978;p35">
              <a:extLst>
                <a:ext uri="{FF2B5EF4-FFF2-40B4-BE49-F238E27FC236}">
                  <a16:creationId xmlns:a16="http://schemas.microsoft.com/office/drawing/2014/main" id="{A9C0AFB7-C378-4B6D-75E2-B82F33F01BBC}"/>
                </a:ext>
              </a:extLst>
            </p:cNvPr>
            <p:cNvSpPr txBox="1"/>
            <p:nvPr/>
          </p:nvSpPr>
          <p:spPr>
            <a:xfrm>
              <a:off x="15513719" y="8521896"/>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bg1"/>
                </a:solidFill>
                <a:latin typeface="Roboto"/>
                <a:ea typeface="Roboto"/>
                <a:cs typeface="Roboto"/>
                <a:sym typeface="Roboto"/>
              </a:endParaRPr>
            </a:p>
          </p:txBody>
        </p:sp>
        <p:sp>
          <p:nvSpPr>
            <p:cNvPr id="387" name="Google Shape;964;p35">
              <a:extLst>
                <a:ext uri="{FF2B5EF4-FFF2-40B4-BE49-F238E27FC236}">
                  <a16:creationId xmlns:a16="http://schemas.microsoft.com/office/drawing/2014/main" id="{30FF2BE4-D4BB-5C97-7F38-9F2FDFCEAE48}"/>
                </a:ext>
              </a:extLst>
            </p:cNvPr>
            <p:cNvSpPr txBox="1"/>
            <p:nvPr/>
          </p:nvSpPr>
          <p:spPr>
            <a:xfrm>
              <a:off x="15499365" y="8450245"/>
              <a:ext cx="2060185"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solidFill>
                    <a:schemeClr val="bg1"/>
                  </a:solidFill>
                  <a:latin typeface="Roboto"/>
                  <a:ea typeface="Roboto"/>
                  <a:cs typeface="Roboto"/>
                  <a:sym typeface="Roboto"/>
                </a:rPr>
                <a:t>User Publishes &amp; Shares data products</a:t>
              </a:r>
              <a:endParaRPr sz="1400" dirty="0">
                <a:solidFill>
                  <a:schemeClr val="bg1"/>
                </a:solidFill>
                <a:latin typeface="Roboto"/>
                <a:ea typeface="Roboto"/>
                <a:cs typeface="Roboto"/>
                <a:sym typeface="Roboto"/>
              </a:endParaRPr>
            </a:p>
          </p:txBody>
        </p:sp>
      </p:grpSp>
      <p:sp>
        <p:nvSpPr>
          <p:cNvPr id="392" name="Rectangle 391">
            <a:extLst>
              <a:ext uri="{FF2B5EF4-FFF2-40B4-BE49-F238E27FC236}">
                <a16:creationId xmlns:a16="http://schemas.microsoft.com/office/drawing/2014/main" id="{FE13C44A-CA09-AE9C-5A4E-2A3FEDA62304}"/>
              </a:ext>
            </a:extLst>
          </p:cNvPr>
          <p:cNvSpPr/>
          <p:nvPr/>
        </p:nvSpPr>
        <p:spPr>
          <a:xfrm>
            <a:off x="367521" y="951807"/>
            <a:ext cx="15146198" cy="206720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TextBox 394">
            <a:extLst>
              <a:ext uri="{FF2B5EF4-FFF2-40B4-BE49-F238E27FC236}">
                <a16:creationId xmlns:a16="http://schemas.microsoft.com/office/drawing/2014/main" id="{050EF558-237F-1955-43B2-AA8015E4DE8B}"/>
              </a:ext>
            </a:extLst>
          </p:cNvPr>
          <p:cNvSpPr txBox="1"/>
          <p:nvPr/>
        </p:nvSpPr>
        <p:spPr>
          <a:xfrm>
            <a:off x="940485" y="1493540"/>
            <a:ext cx="14172530" cy="1477328"/>
          </a:xfrm>
          <a:prstGeom prst="rect">
            <a:avLst/>
          </a:prstGeom>
          <a:noFill/>
        </p:spPr>
        <p:txBody>
          <a:bodyPr wrap="square" rtlCol="0">
            <a:spAutoFit/>
          </a:bodyPr>
          <a:lstStyle/>
          <a:p>
            <a:r>
              <a:rPr lang="en-US" sz="2400" b="1" dirty="0">
                <a:solidFill>
                  <a:schemeClr val="bg1"/>
                </a:solidFill>
                <a:latin typeface="Montserrat" pitchFamily="2" charset="77"/>
              </a:rPr>
              <a:t>With DATASCULPT, organizations can effortlessly ingest, cleanse, transform and publish enterprise-grade data products. It accelerates digital growth by streamlining and simplifying the data pipeline creations</a:t>
            </a:r>
          </a:p>
          <a:p>
            <a:endParaRPr lang="en-US" dirty="0"/>
          </a:p>
        </p:txBody>
      </p:sp>
      <p:sp>
        <p:nvSpPr>
          <p:cNvPr id="396" name="Rounded Rectangle 395">
            <a:extLst>
              <a:ext uri="{FF2B5EF4-FFF2-40B4-BE49-F238E27FC236}">
                <a16:creationId xmlns:a16="http://schemas.microsoft.com/office/drawing/2014/main" id="{C364609F-9EFB-454E-5DB7-8C0D1F022DF3}"/>
              </a:ext>
            </a:extLst>
          </p:cNvPr>
          <p:cNvSpPr/>
          <p:nvPr/>
        </p:nvSpPr>
        <p:spPr>
          <a:xfrm>
            <a:off x="1820790" y="617741"/>
            <a:ext cx="3225118" cy="685800"/>
          </a:xfrm>
          <a:prstGeom prst="round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7030A0"/>
                </a:solidFill>
                <a:latin typeface="Montserrat" pitchFamily="2" charset="77"/>
              </a:rPr>
              <a:t>DATASCULPT</a:t>
            </a:r>
            <a:endParaRPr lang="en-US" sz="2800" b="1" dirty="0">
              <a:solidFill>
                <a:srgbClr val="7030A0"/>
              </a:solidFill>
              <a:latin typeface="Montserrat" pitchFamily="2" charset="77"/>
            </a:endParaRPr>
          </a:p>
        </p:txBody>
      </p:sp>
      <p:pic>
        <p:nvPicPr>
          <p:cNvPr id="3" name="Picture 2" descr="A blue and green logo&#10;&#10;Description automatically generated">
            <a:extLst>
              <a:ext uri="{FF2B5EF4-FFF2-40B4-BE49-F238E27FC236}">
                <a16:creationId xmlns:a16="http://schemas.microsoft.com/office/drawing/2014/main" id="{E064E9AB-15F8-2B5A-518F-0D0D934A3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812" y="9823365"/>
            <a:ext cx="3470181" cy="680782"/>
          </a:xfrm>
          <a:prstGeom prst="rect">
            <a:avLst/>
          </a:prstGeom>
        </p:spPr>
      </p:pic>
      <p:sp>
        <p:nvSpPr>
          <p:cNvPr id="4" name="Subtitle 2">
            <a:extLst>
              <a:ext uri="{FF2B5EF4-FFF2-40B4-BE49-F238E27FC236}">
                <a16:creationId xmlns:a16="http://schemas.microsoft.com/office/drawing/2014/main" id="{C1FECA45-4DAC-DFBC-9D59-E980240F2CBA}"/>
              </a:ext>
            </a:extLst>
          </p:cNvPr>
          <p:cNvSpPr txBox="1">
            <a:spLocks/>
          </p:cNvSpPr>
          <p:nvPr/>
        </p:nvSpPr>
        <p:spPr>
          <a:xfrm>
            <a:off x="-2491080" y="10609308"/>
            <a:ext cx="3886607" cy="877163"/>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4800" b="1" dirty="0">
                <a:solidFill>
                  <a:srgbClr val="7030A0"/>
                </a:solidFill>
                <a:latin typeface="Montserrat" pitchFamily="2" charset="77"/>
                <a:ea typeface="Lato Light" panose="020F0502020204030203" pitchFamily="34" charset="0"/>
                <a:cs typeface="Mukta ExtraLight" panose="020B0000000000000000" pitchFamily="34" charset="77"/>
              </a:rPr>
              <a:t>PRODUCTS</a:t>
            </a:r>
          </a:p>
        </p:txBody>
      </p:sp>
    </p:spTree>
    <p:extLst>
      <p:ext uri="{BB962C8B-B14F-4D97-AF65-F5344CB8AC3E}">
        <p14:creationId xmlns:p14="http://schemas.microsoft.com/office/powerpoint/2010/main" val="125388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2">
            <a:extLst>
              <a:ext uri="{FF2B5EF4-FFF2-40B4-BE49-F238E27FC236}">
                <a16:creationId xmlns:a16="http://schemas.microsoft.com/office/drawing/2014/main" id="{7D07242E-386A-642D-E810-4F7F862E3F09}"/>
              </a:ext>
            </a:extLst>
          </p:cNvPr>
          <p:cNvSpPr/>
          <p:nvPr/>
        </p:nvSpPr>
        <p:spPr>
          <a:xfrm>
            <a:off x="0" y="-6998"/>
            <a:ext cx="18822451" cy="10560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US" dirty="0"/>
          </a:p>
        </p:txBody>
      </p:sp>
      <p:grpSp>
        <p:nvGrpSpPr>
          <p:cNvPr id="135" name="Group 134">
            <a:extLst>
              <a:ext uri="{FF2B5EF4-FFF2-40B4-BE49-F238E27FC236}">
                <a16:creationId xmlns:a16="http://schemas.microsoft.com/office/drawing/2014/main" id="{9E6A7FA4-F743-EFD8-5050-EACAE3030B75}"/>
              </a:ext>
            </a:extLst>
          </p:cNvPr>
          <p:cNvGrpSpPr/>
          <p:nvPr/>
        </p:nvGrpSpPr>
        <p:grpSpPr>
          <a:xfrm>
            <a:off x="18216983" y="-2940582"/>
            <a:ext cx="4680924" cy="821739"/>
            <a:chOff x="5436555" y="1767838"/>
            <a:chExt cx="3120616" cy="547826"/>
          </a:xfrm>
        </p:grpSpPr>
        <p:sp>
          <p:nvSpPr>
            <p:cNvPr id="105" name="Rectangle: Rounded Corners 104">
              <a:extLst>
                <a:ext uri="{FF2B5EF4-FFF2-40B4-BE49-F238E27FC236}">
                  <a16:creationId xmlns:a16="http://schemas.microsoft.com/office/drawing/2014/main" id="{936317A9-BB5F-ECD2-86BA-A7A18A87CBD9}"/>
                </a:ext>
              </a:extLst>
            </p:cNvPr>
            <p:cNvSpPr/>
            <p:nvPr/>
          </p:nvSpPr>
          <p:spPr>
            <a:xfrm>
              <a:off x="5436555" y="1767838"/>
              <a:ext cx="3120616" cy="547826"/>
            </a:xfrm>
            <a:prstGeom prst="roundRect">
              <a:avLst/>
            </a:prstGeom>
            <a:solidFill>
              <a:schemeClr val="bg1"/>
            </a:solidFill>
            <a:ln w="76200">
              <a:solidFill>
                <a:srgbClr val="042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sz="2700">
                <a:solidFill>
                  <a:srgbClr val="042560"/>
                </a:solidFill>
              </a:endParaRPr>
            </a:p>
          </p:txBody>
        </p:sp>
        <p:pic>
          <p:nvPicPr>
            <p:cNvPr id="103" name="Picture 102" descr="A blue letters on a black background&#10;&#10;Description automatically generated">
              <a:extLst>
                <a:ext uri="{FF2B5EF4-FFF2-40B4-BE49-F238E27FC236}">
                  <a16:creationId xmlns:a16="http://schemas.microsoft.com/office/drawing/2014/main" id="{54FF1A85-A6F2-0484-8B95-FACDB17E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645" y="1856309"/>
              <a:ext cx="2563888" cy="323621"/>
            </a:xfrm>
            <a:prstGeom prst="rect">
              <a:avLst/>
            </a:prstGeom>
          </p:spPr>
        </p:pic>
      </p:grpSp>
      <p:grpSp>
        <p:nvGrpSpPr>
          <p:cNvPr id="3" name="Group 2">
            <a:extLst>
              <a:ext uri="{FF2B5EF4-FFF2-40B4-BE49-F238E27FC236}">
                <a16:creationId xmlns:a16="http://schemas.microsoft.com/office/drawing/2014/main" id="{04FD569C-55E7-6ACC-B7C5-0F453A43D2C3}"/>
              </a:ext>
            </a:extLst>
          </p:cNvPr>
          <p:cNvGrpSpPr/>
          <p:nvPr/>
        </p:nvGrpSpPr>
        <p:grpSpPr>
          <a:xfrm>
            <a:off x="13571681" y="-5103200"/>
            <a:ext cx="3554087" cy="3541100"/>
            <a:chOff x="2339687" y="52481"/>
            <a:chExt cx="2369391" cy="2360733"/>
          </a:xfrm>
        </p:grpSpPr>
        <p:grpSp>
          <p:nvGrpSpPr>
            <p:cNvPr id="30" name="Group 29">
              <a:extLst>
                <a:ext uri="{FF2B5EF4-FFF2-40B4-BE49-F238E27FC236}">
                  <a16:creationId xmlns:a16="http://schemas.microsoft.com/office/drawing/2014/main" id="{68CE6AA3-D307-97DC-6631-B760D9EF381B}"/>
                </a:ext>
              </a:extLst>
            </p:cNvPr>
            <p:cNvGrpSpPr/>
            <p:nvPr/>
          </p:nvGrpSpPr>
          <p:grpSpPr>
            <a:xfrm>
              <a:off x="2339687" y="52481"/>
              <a:ext cx="2369391" cy="2360733"/>
              <a:chOff x="2339687" y="52481"/>
              <a:chExt cx="2369391" cy="2360733"/>
            </a:xfrm>
          </p:grpSpPr>
          <p:sp>
            <p:nvSpPr>
              <p:cNvPr id="48" name="Rounded Rectangle 47">
                <a:extLst>
                  <a:ext uri="{FF2B5EF4-FFF2-40B4-BE49-F238E27FC236}">
                    <a16:creationId xmlns:a16="http://schemas.microsoft.com/office/drawing/2014/main" id="{26754591-6006-B9B1-8C5E-52DA01358B0E}"/>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9" name="Rounded Rectangle 48">
                <a:extLst>
                  <a:ext uri="{FF2B5EF4-FFF2-40B4-BE49-F238E27FC236}">
                    <a16:creationId xmlns:a16="http://schemas.microsoft.com/office/drawing/2014/main" id="{5054FA07-F46C-983A-EE3F-A16AEEDBF954}"/>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Freeform 49">
                <a:extLst>
                  <a:ext uri="{FF2B5EF4-FFF2-40B4-BE49-F238E27FC236}">
                    <a16:creationId xmlns:a16="http://schemas.microsoft.com/office/drawing/2014/main" id="{4E124915-7FFE-09B3-EB2B-33B911A76C0B}"/>
                  </a:ext>
                </a:extLst>
              </p:cNvPr>
              <p:cNvSpPr/>
              <p:nvPr/>
            </p:nvSpPr>
            <p:spPr>
              <a:xfrm>
                <a:off x="2339687" y="5248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32" name="TextBox 31">
              <a:extLst>
                <a:ext uri="{FF2B5EF4-FFF2-40B4-BE49-F238E27FC236}">
                  <a16:creationId xmlns:a16="http://schemas.microsoft.com/office/drawing/2014/main" id="{06100C65-1E72-10BB-2A0B-7A96E1462CB1}"/>
                </a:ext>
              </a:extLst>
            </p:cNvPr>
            <p:cNvSpPr txBox="1"/>
            <p:nvPr/>
          </p:nvSpPr>
          <p:spPr>
            <a:xfrm>
              <a:off x="2434430" y="269371"/>
              <a:ext cx="1558637" cy="615553"/>
            </a:xfrm>
            <a:prstGeom prst="rect">
              <a:avLst/>
            </a:prstGeom>
            <a:noFill/>
          </p:spPr>
          <p:txBody>
            <a:bodyPr wrap="square" rtlCol="0">
              <a:spAutoFit/>
            </a:bodyPr>
            <a:lstStyle/>
            <a:p>
              <a:r>
                <a:rPr lang="en-US" sz="5400" b="1" dirty="0">
                  <a:solidFill>
                    <a:schemeClr val="bg1"/>
                  </a:solidFill>
                  <a:latin typeface="+mj-lt"/>
                </a:rPr>
                <a:t>01</a:t>
              </a:r>
            </a:p>
          </p:txBody>
        </p:sp>
        <p:sp>
          <p:nvSpPr>
            <p:cNvPr id="38" name="Subtitle 2">
              <a:extLst>
                <a:ext uri="{FF2B5EF4-FFF2-40B4-BE49-F238E27FC236}">
                  <a16:creationId xmlns:a16="http://schemas.microsoft.com/office/drawing/2014/main" id="{1D5C0732-307A-1CD1-CB25-CCA8E8049B20}"/>
                </a:ext>
              </a:extLst>
            </p:cNvPr>
            <p:cNvSpPr txBox="1">
              <a:spLocks/>
            </p:cNvSpPr>
            <p:nvPr/>
          </p:nvSpPr>
          <p:spPr>
            <a:xfrm>
              <a:off x="2595715" y="1073598"/>
              <a:ext cx="1843593" cy="707886"/>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002060"/>
                  </a:solidFill>
                  <a:latin typeface="Montserrat" pitchFamily="2" charset="77"/>
                  <a:ea typeface="Lato Light" panose="020F0502020204030203" pitchFamily="34" charset="0"/>
                  <a:cs typeface="Mukta ExtraLight" panose="020B0000000000000000" pitchFamily="34" charset="77"/>
                </a:rPr>
                <a:t>METAINSIGHTS</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grpSp>
        <p:nvGrpSpPr>
          <p:cNvPr id="51" name="Group 50">
            <a:extLst>
              <a:ext uri="{FF2B5EF4-FFF2-40B4-BE49-F238E27FC236}">
                <a16:creationId xmlns:a16="http://schemas.microsoft.com/office/drawing/2014/main" id="{97A2DCDE-B41B-E038-BBBA-C6B5B0471F3A}"/>
              </a:ext>
            </a:extLst>
          </p:cNvPr>
          <p:cNvGrpSpPr/>
          <p:nvPr/>
        </p:nvGrpSpPr>
        <p:grpSpPr>
          <a:xfrm>
            <a:off x="13563600" y="748492"/>
            <a:ext cx="3575154" cy="3553104"/>
            <a:chOff x="2334300" y="4183676"/>
            <a:chExt cx="2383436" cy="2368736"/>
          </a:xfrm>
        </p:grpSpPr>
        <p:grpSp>
          <p:nvGrpSpPr>
            <p:cNvPr id="52" name="Group 51">
              <a:extLst>
                <a:ext uri="{FF2B5EF4-FFF2-40B4-BE49-F238E27FC236}">
                  <a16:creationId xmlns:a16="http://schemas.microsoft.com/office/drawing/2014/main" id="{E6DE207A-936F-7522-ACCC-8672AB06B430}"/>
                </a:ext>
              </a:extLst>
            </p:cNvPr>
            <p:cNvGrpSpPr/>
            <p:nvPr/>
          </p:nvGrpSpPr>
          <p:grpSpPr>
            <a:xfrm>
              <a:off x="2334300" y="4183676"/>
              <a:ext cx="2383436" cy="2368736"/>
              <a:chOff x="2325642" y="52481"/>
              <a:chExt cx="2383436" cy="2368736"/>
            </a:xfrm>
          </p:grpSpPr>
          <p:sp>
            <p:nvSpPr>
              <p:cNvPr id="56" name="Rounded Rectangle 55">
                <a:extLst>
                  <a:ext uri="{FF2B5EF4-FFF2-40B4-BE49-F238E27FC236}">
                    <a16:creationId xmlns:a16="http://schemas.microsoft.com/office/drawing/2014/main" id="{B9F36590-3CB3-D105-CEF7-766F239509D4}"/>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Rounded Rectangle 56">
                <a:extLst>
                  <a:ext uri="{FF2B5EF4-FFF2-40B4-BE49-F238E27FC236}">
                    <a16:creationId xmlns:a16="http://schemas.microsoft.com/office/drawing/2014/main" id="{7C3482A9-BCBF-02A9-1283-4DF60CBED5DA}"/>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8" name="Freeform 57">
                <a:extLst>
                  <a:ext uri="{FF2B5EF4-FFF2-40B4-BE49-F238E27FC236}">
                    <a16:creationId xmlns:a16="http://schemas.microsoft.com/office/drawing/2014/main" id="{AE79D9A9-6083-0C18-1C09-A15847800BB1}"/>
                  </a:ext>
                </a:extLst>
              </p:cNvPr>
              <p:cNvSpPr/>
              <p:nvPr/>
            </p:nvSpPr>
            <p:spPr>
              <a:xfrm rot="16200000">
                <a:off x="2404505" y="1419969"/>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53" name="TextBox 52">
              <a:extLst>
                <a:ext uri="{FF2B5EF4-FFF2-40B4-BE49-F238E27FC236}">
                  <a16:creationId xmlns:a16="http://schemas.microsoft.com/office/drawing/2014/main" id="{0C9C721B-1588-0B77-B211-C0143A4CF4F7}"/>
                </a:ext>
              </a:extLst>
            </p:cNvPr>
            <p:cNvSpPr txBox="1"/>
            <p:nvPr/>
          </p:nvSpPr>
          <p:spPr>
            <a:xfrm>
              <a:off x="2536176" y="5824964"/>
              <a:ext cx="1558637" cy="615553"/>
            </a:xfrm>
            <a:prstGeom prst="rect">
              <a:avLst/>
            </a:prstGeom>
            <a:noFill/>
          </p:spPr>
          <p:txBody>
            <a:bodyPr wrap="square" rtlCol="0">
              <a:spAutoFit/>
            </a:bodyPr>
            <a:lstStyle/>
            <a:p>
              <a:r>
                <a:rPr lang="en-US" sz="5400" b="1" dirty="0">
                  <a:solidFill>
                    <a:schemeClr val="bg1"/>
                  </a:solidFill>
                  <a:latin typeface="+mj-lt"/>
                </a:rPr>
                <a:t>03</a:t>
              </a:r>
            </a:p>
          </p:txBody>
        </p:sp>
        <p:sp>
          <p:nvSpPr>
            <p:cNvPr id="54" name="Subtitle 2">
              <a:extLst>
                <a:ext uri="{FF2B5EF4-FFF2-40B4-BE49-F238E27FC236}">
                  <a16:creationId xmlns:a16="http://schemas.microsoft.com/office/drawing/2014/main" id="{D260648A-557F-AD64-DA52-EED638E315D8}"/>
                </a:ext>
              </a:extLst>
            </p:cNvPr>
            <p:cNvSpPr txBox="1">
              <a:spLocks/>
            </p:cNvSpPr>
            <p:nvPr/>
          </p:nvSpPr>
          <p:spPr>
            <a:xfrm>
              <a:off x="2393698" y="5261535"/>
              <a:ext cx="1843593"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FFC000"/>
                  </a:solidFill>
                  <a:latin typeface="Montserrat" pitchFamily="2" charset="77"/>
                  <a:ea typeface="Lato Light" panose="020F0502020204030203" pitchFamily="34" charset="0"/>
                  <a:cs typeface="Mukta ExtraLight" panose="020B0000000000000000" pitchFamily="34" charset="77"/>
                </a:rPr>
                <a:t>INTROSIGHT</a:t>
              </a:r>
            </a:p>
          </p:txBody>
        </p:sp>
      </p:grpSp>
      <p:grpSp>
        <p:nvGrpSpPr>
          <p:cNvPr id="59" name="Group 58">
            <a:extLst>
              <a:ext uri="{FF2B5EF4-FFF2-40B4-BE49-F238E27FC236}">
                <a16:creationId xmlns:a16="http://schemas.microsoft.com/office/drawing/2014/main" id="{639CCA0A-F54C-C7B5-6816-F2DDB61742D0}"/>
              </a:ext>
            </a:extLst>
          </p:cNvPr>
          <p:cNvGrpSpPr/>
          <p:nvPr/>
        </p:nvGrpSpPr>
        <p:grpSpPr>
          <a:xfrm>
            <a:off x="21467072" y="977092"/>
            <a:ext cx="4745295" cy="3549897"/>
            <a:chOff x="7603281" y="4336076"/>
            <a:chExt cx="3163530" cy="2366598"/>
          </a:xfrm>
        </p:grpSpPr>
        <p:grpSp>
          <p:nvGrpSpPr>
            <p:cNvPr id="60" name="Group 59">
              <a:extLst>
                <a:ext uri="{FF2B5EF4-FFF2-40B4-BE49-F238E27FC236}">
                  <a16:creationId xmlns:a16="http://schemas.microsoft.com/office/drawing/2014/main" id="{BF4F32EC-B80F-1482-B254-CAE85898A6C6}"/>
                </a:ext>
              </a:extLst>
            </p:cNvPr>
            <p:cNvGrpSpPr/>
            <p:nvPr/>
          </p:nvGrpSpPr>
          <p:grpSpPr>
            <a:xfrm>
              <a:off x="7603281" y="4336076"/>
              <a:ext cx="2360733" cy="2366598"/>
              <a:chOff x="2348345" y="52481"/>
              <a:chExt cx="2360733" cy="2366598"/>
            </a:xfrm>
          </p:grpSpPr>
          <p:sp>
            <p:nvSpPr>
              <p:cNvPr id="64" name="Rounded Rectangle 63">
                <a:extLst>
                  <a:ext uri="{FF2B5EF4-FFF2-40B4-BE49-F238E27FC236}">
                    <a16:creationId xmlns:a16="http://schemas.microsoft.com/office/drawing/2014/main" id="{1A8BABA9-7D7D-FF3B-7DBF-BD3E5EB780D8}"/>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Rounded Rectangle 64">
                <a:extLst>
                  <a:ext uri="{FF2B5EF4-FFF2-40B4-BE49-F238E27FC236}">
                    <a16:creationId xmlns:a16="http://schemas.microsoft.com/office/drawing/2014/main" id="{A6BEF62D-F646-C2FA-53EA-ED2A4B3B3AC8}"/>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6" name="Freeform 65">
                <a:extLst>
                  <a:ext uri="{FF2B5EF4-FFF2-40B4-BE49-F238E27FC236}">
                    <a16:creationId xmlns:a16="http://schemas.microsoft.com/office/drawing/2014/main" id="{BD12FE6A-2A0E-F74A-AD75-946D7ECDF5CD}"/>
                  </a:ext>
                </a:extLst>
              </p:cNvPr>
              <p:cNvSpPr/>
              <p:nvPr/>
            </p:nvSpPr>
            <p:spPr>
              <a:xfrm rot="10800000">
                <a:off x="3784298" y="1338967"/>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61" name="TextBox 60">
              <a:extLst>
                <a:ext uri="{FF2B5EF4-FFF2-40B4-BE49-F238E27FC236}">
                  <a16:creationId xmlns:a16="http://schemas.microsoft.com/office/drawing/2014/main" id="{28BF0DF3-ABD6-233C-778E-EBEC96565302}"/>
                </a:ext>
              </a:extLst>
            </p:cNvPr>
            <p:cNvSpPr txBox="1"/>
            <p:nvPr/>
          </p:nvSpPr>
          <p:spPr>
            <a:xfrm>
              <a:off x="9208174" y="5913672"/>
              <a:ext cx="1558637" cy="615553"/>
            </a:xfrm>
            <a:prstGeom prst="rect">
              <a:avLst/>
            </a:prstGeom>
            <a:noFill/>
          </p:spPr>
          <p:txBody>
            <a:bodyPr wrap="square" rtlCol="0">
              <a:spAutoFit/>
            </a:bodyPr>
            <a:lstStyle/>
            <a:p>
              <a:r>
                <a:rPr lang="en-US" sz="5400" b="1" dirty="0">
                  <a:solidFill>
                    <a:schemeClr val="bg1"/>
                  </a:solidFill>
                  <a:latin typeface="+mj-lt"/>
                </a:rPr>
                <a:t>04</a:t>
              </a:r>
            </a:p>
          </p:txBody>
        </p:sp>
        <p:sp>
          <p:nvSpPr>
            <p:cNvPr id="62" name="Subtitle 2">
              <a:extLst>
                <a:ext uri="{FF2B5EF4-FFF2-40B4-BE49-F238E27FC236}">
                  <a16:creationId xmlns:a16="http://schemas.microsoft.com/office/drawing/2014/main" id="{F3B6C5A1-786B-1851-2CCC-1D5B394C1990}"/>
                </a:ext>
              </a:extLst>
            </p:cNvPr>
            <p:cNvSpPr txBox="1">
              <a:spLocks/>
            </p:cNvSpPr>
            <p:nvPr/>
          </p:nvSpPr>
          <p:spPr>
            <a:xfrm>
              <a:off x="7837414" y="5328518"/>
              <a:ext cx="1818409"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b="1" dirty="0">
                  <a:solidFill>
                    <a:schemeClr val="tx1"/>
                  </a:solidFill>
                  <a:latin typeface="Montserrat" pitchFamily="2" charset="77"/>
                  <a:ea typeface="Lato Light" panose="020F0502020204030203" pitchFamily="34" charset="0"/>
                  <a:cs typeface="Mukta ExtraLight" panose="020B0000000000000000" pitchFamily="34" charset="77"/>
                </a:rPr>
                <a:t>TALK TO DATA</a:t>
              </a:r>
            </a:p>
          </p:txBody>
        </p:sp>
      </p:grpSp>
      <p:grpSp>
        <p:nvGrpSpPr>
          <p:cNvPr id="67" name="Group 66">
            <a:extLst>
              <a:ext uri="{FF2B5EF4-FFF2-40B4-BE49-F238E27FC236}">
                <a16:creationId xmlns:a16="http://schemas.microsoft.com/office/drawing/2014/main" id="{BC95DC08-D97F-7DDD-A5CF-E243EFB8587F}"/>
              </a:ext>
            </a:extLst>
          </p:cNvPr>
          <p:cNvGrpSpPr/>
          <p:nvPr/>
        </p:nvGrpSpPr>
        <p:grpSpPr>
          <a:xfrm>
            <a:off x="21454085" y="-5222518"/>
            <a:ext cx="4605665" cy="3543918"/>
            <a:chOff x="7594622" y="203002"/>
            <a:chExt cx="3070443" cy="2362612"/>
          </a:xfrm>
        </p:grpSpPr>
        <p:grpSp>
          <p:nvGrpSpPr>
            <p:cNvPr id="68" name="Group 67">
              <a:extLst>
                <a:ext uri="{FF2B5EF4-FFF2-40B4-BE49-F238E27FC236}">
                  <a16:creationId xmlns:a16="http://schemas.microsoft.com/office/drawing/2014/main" id="{C67631B3-51E4-E24F-8D0C-47F2E3E68E57}"/>
                </a:ext>
              </a:extLst>
            </p:cNvPr>
            <p:cNvGrpSpPr/>
            <p:nvPr/>
          </p:nvGrpSpPr>
          <p:grpSpPr>
            <a:xfrm>
              <a:off x="7594622" y="203002"/>
              <a:ext cx="2378977" cy="2362612"/>
              <a:chOff x="2348344" y="50602"/>
              <a:chExt cx="2378977" cy="2362612"/>
            </a:xfrm>
          </p:grpSpPr>
          <p:sp>
            <p:nvSpPr>
              <p:cNvPr id="70" name="Rounded Rectangle 69">
                <a:extLst>
                  <a:ext uri="{FF2B5EF4-FFF2-40B4-BE49-F238E27FC236}">
                    <a16:creationId xmlns:a16="http://schemas.microsoft.com/office/drawing/2014/main" id="{277452C9-BC83-28DD-C1C1-4B94CE25822F}"/>
                  </a:ext>
                </a:extLst>
              </p:cNvPr>
              <p:cNvSpPr/>
              <p:nvPr/>
            </p:nvSpPr>
            <p:spPr>
              <a:xfrm>
                <a:off x="2348344"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1" name="Rounded Rectangle 70">
                <a:extLst>
                  <a:ext uri="{FF2B5EF4-FFF2-40B4-BE49-F238E27FC236}">
                    <a16:creationId xmlns:a16="http://schemas.microsoft.com/office/drawing/2014/main" id="{02E969BA-110B-B813-EBE7-4C95B98E9F40}"/>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Freeform 71">
                <a:extLst>
                  <a:ext uri="{FF2B5EF4-FFF2-40B4-BE49-F238E27FC236}">
                    <a16:creationId xmlns:a16="http://schemas.microsoft.com/office/drawing/2014/main" id="{95DB222D-68CD-BC32-1D72-5439457CF71C}"/>
                  </a:ext>
                </a:extLst>
              </p:cNvPr>
              <p:cNvSpPr/>
              <p:nvPr/>
            </p:nvSpPr>
            <p:spPr>
              <a:xfrm rot="5400000">
                <a:off x="3726072" y="-2826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69" name="TextBox 68">
              <a:extLst>
                <a:ext uri="{FF2B5EF4-FFF2-40B4-BE49-F238E27FC236}">
                  <a16:creationId xmlns:a16="http://schemas.microsoft.com/office/drawing/2014/main" id="{011CE794-72E1-13DE-0BE2-5A2CD1145BB6}"/>
                </a:ext>
              </a:extLst>
            </p:cNvPr>
            <p:cNvSpPr txBox="1"/>
            <p:nvPr/>
          </p:nvSpPr>
          <p:spPr>
            <a:xfrm>
              <a:off x="9106428" y="358079"/>
              <a:ext cx="1558637" cy="615553"/>
            </a:xfrm>
            <a:prstGeom prst="rect">
              <a:avLst/>
            </a:prstGeom>
            <a:noFill/>
          </p:spPr>
          <p:txBody>
            <a:bodyPr wrap="square" rtlCol="0">
              <a:spAutoFit/>
            </a:bodyPr>
            <a:lstStyle/>
            <a:p>
              <a:r>
                <a:rPr lang="en-US" sz="5400" b="1">
                  <a:solidFill>
                    <a:schemeClr val="bg1"/>
                  </a:solidFill>
                  <a:latin typeface="+mj-lt"/>
                </a:rPr>
                <a:t>02</a:t>
              </a:r>
            </a:p>
          </p:txBody>
        </p:sp>
      </p:grpSp>
      <p:sp>
        <p:nvSpPr>
          <p:cNvPr id="73" name="Freeform 72">
            <a:extLst>
              <a:ext uri="{FF2B5EF4-FFF2-40B4-BE49-F238E27FC236}">
                <a16:creationId xmlns:a16="http://schemas.microsoft.com/office/drawing/2014/main" id="{CA094538-B887-9A1B-4533-61D6D66022AA}"/>
              </a:ext>
            </a:extLst>
          </p:cNvPr>
          <p:cNvSpPr/>
          <p:nvPr/>
        </p:nvSpPr>
        <p:spPr>
          <a:xfrm rot="5400000">
            <a:off x="19688801" y="-3904720"/>
            <a:ext cx="3363016" cy="3206099"/>
          </a:xfrm>
          <a:custGeom>
            <a:avLst/>
            <a:gdLst>
              <a:gd name="connsiteX0" fmla="*/ 0 w 2025698"/>
              <a:gd name="connsiteY0" fmla="*/ 2025700 h 2025700"/>
              <a:gd name="connsiteX1" fmla="*/ 17698 w 2025698"/>
              <a:gd name="connsiteY1" fmla="*/ 1909745 h 2025700"/>
              <a:gd name="connsiteX2" fmla="*/ 1909746 w 2025698"/>
              <a:gd name="connsiteY2" fmla="*/ 17697 h 2025700"/>
              <a:gd name="connsiteX3" fmla="*/ 2025698 w 2025698"/>
              <a:gd name="connsiteY3" fmla="*/ 0 h 2025700"/>
              <a:gd name="connsiteX4" fmla="*/ 2025698 w 2025698"/>
              <a:gd name="connsiteY4" fmla="*/ 821468 h 2025700"/>
              <a:gd name="connsiteX5" fmla="*/ 1917038 w 2025698"/>
              <a:gd name="connsiteY5" fmla="*/ 849407 h 2025700"/>
              <a:gd name="connsiteX6" fmla="*/ 849407 w 2025698"/>
              <a:gd name="connsiteY6" fmla="*/ 1917038 h 2025700"/>
              <a:gd name="connsiteX7" fmla="*/ 821467 w 2025698"/>
              <a:gd name="connsiteY7" fmla="*/ 2025700 h 2025700"/>
              <a:gd name="connsiteX8" fmla="*/ 0 w 2025698"/>
              <a:gd name="connsiteY8" fmla="*/ 2025700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8" h="2025700">
                <a:moveTo>
                  <a:pt x="0" y="2025700"/>
                </a:moveTo>
                <a:lnTo>
                  <a:pt x="17698" y="1909745"/>
                </a:lnTo>
                <a:cubicBezTo>
                  <a:pt x="212034" y="960047"/>
                  <a:pt x="960047" y="212034"/>
                  <a:pt x="1909746" y="17697"/>
                </a:cubicBezTo>
                <a:lnTo>
                  <a:pt x="2025698" y="0"/>
                </a:lnTo>
                <a:lnTo>
                  <a:pt x="2025698" y="821468"/>
                </a:lnTo>
                <a:lnTo>
                  <a:pt x="1917038" y="849407"/>
                </a:lnTo>
                <a:cubicBezTo>
                  <a:pt x="1408719" y="1007510"/>
                  <a:pt x="1007510" y="1408720"/>
                  <a:pt x="849407" y="1917038"/>
                </a:cubicBezTo>
                <a:lnTo>
                  <a:pt x="821467" y="2025700"/>
                </a:lnTo>
                <a:lnTo>
                  <a:pt x="0" y="20257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4" name="Freeform 73">
            <a:extLst>
              <a:ext uri="{FF2B5EF4-FFF2-40B4-BE49-F238E27FC236}">
                <a16:creationId xmlns:a16="http://schemas.microsoft.com/office/drawing/2014/main" id="{CB5E3375-E190-C447-15F6-901D40A821E8}"/>
              </a:ext>
            </a:extLst>
          </p:cNvPr>
          <p:cNvSpPr/>
          <p:nvPr/>
        </p:nvSpPr>
        <p:spPr>
          <a:xfrm rot="5400000">
            <a:off x="15606497" y="-3983175"/>
            <a:ext cx="3038546" cy="3038544"/>
          </a:xfrm>
          <a:custGeom>
            <a:avLst/>
            <a:gdLst>
              <a:gd name="connsiteX0" fmla="*/ 0 w 2025697"/>
              <a:gd name="connsiteY0" fmla="*/ 0 h 2025696"/>
              <a:gd name="connsiteX1" fmla="*/ 821466 w 2025697"/>
              <a:gd name="connsiteY1" fmla="*/ 0 h 2025696"/>
              <a:gd name="connsiteX2" fmla="*/ 849406 w 2025697"/>
              <a:gd name="connsiteY2" fmla="*/ 108661 h 2025696"/>
              <a:gd name="connsiteX3" fmla="*/ 1917037 w 2025697"/>
              <a:gd name="connsiteY3" fmla="*/ 1176292 h 2025696"/>
              <a:gd name="connsiteX4" fmla="*/ 2025697 w 2025697"/>
              <a:gd name="connsiteY4" fmla="*/ 1204231 h 2025696"/>
              <a:gd name="connsiteX5" fmla="*/ 2025696 w 2025697"/>
              <a:gd name="connsiteY5" fmla="*/ 2025696 h 2025696"/>
              <a:gd name="connsiteX6" fmla="*/ 1909744 w 2025697"/>
              <a:gd name="connsiteY6" fmla="*/ 2008000 h 2025696"/>
              <a:gd name="connsiteX7" fmla="*/ 17697 w 2025697"/>
              <a:gd name="connsiteY7" fmla="*/ 115952 h 2025696"/>
              <a:gd name="connsiteX8" fmla="*/ 0 w 2025697"/>
              <a:gd name="connsiteY8" fmla="*/ 0 h 20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7" h="2025696">
                <a:moveTo>
                  <a:pt x="0" y="0"/>
                </a:moveTo>
                <a:lnTo>
                  <a:pt x="821466" y="0"/>
                </a:lnTo>
                <a:lnTo>
                  <a:pt x="849406" y="108661"/>
                </a:lnTo>
                <a:cubicBezTo>
                  <a:pt x="1007509" y="616979"/>
                  <a:pt x="1408718" y="1018189"/>
                  <a:pt x="1917037" y="1176292"/>
                </a:cubicBezTo>
                <a:lnTo>
                  <a:pt x="2025697" y="1204231"/>
                </a:lnTo>
                <a:lnTo>
                  <a:pt x="2025696" y="2025696"/>
                </a:lnTo>
                <a:lnTo>
                  <a:pt x="1909744" y="2008000"/>
                </a:lnTo>
                <a:cubicBezTo>
                  <a:pt x="960046" y="1813663"/>
                  <a:pt x="212033" y="1065650"/>
                  <a:pt x="17697" y="115952"/>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5" name="Freeform 74">
            <a:extLst>
              <a:ext uri="{FF2B5EF4-FFF2-40B4-BE49-F238E27FC236}">
                <a16:creationId xmlns:a16="http://schemas.microsoft.com/office/drawing/2014/main" id="{2A1456C5-3C20-E48E-0A87-853E1B336621}"/>
              </a:ext>
            </a:extLst>
          </p:cNvPr>
          <p:cNvSpPr/>
          <p:nvPr/>
        </p:nvSpPr>
        <p:spPr>
          <a:xfrm rot="5400000">
            <a:off x="15530258" y="-32246"/>
            <a:ext cx="3318909" cy="3166435"/>
          </a:xfrm>
          <a:custGeom>
            <a:avLst/>
            <a:gdLst>
              <a:gd name="connsiteX0" fmla="*/ 0 w 2025700"/>
              <a:gd name="connsiteY0" fmla="*/ 2025697 h 2025697"/>
              <a:gd name="connsiteX1" fmla="*/ 1 w 2025700"/>
              <a:gd name="connsiteY1" fmla="*/ 1204232 h 2025697"/>
              <a:gd name="connsiteX2" fmla="*/ 108664 w 2025700"/>
              <a:gd name="connsiteY2" fmla="*/ 1176292 h 2025697"/>
              <a:gd name="connsiteX3" fmla="*/ 1176295 w 2025700"/>
              <a:gd name="connsiteY3" fmla="*/ 108661 h 2025697"/>
              <a:gd name="connsiteX4" fmla="*/ 1204234 w 2025700"/>
              <a:gd name="connsiteY4" fmla="*/ 0 h 2025697"/>
              <a:gd name="connsiteX5" fmla="*/ 2025700 w 2025700"/>
              <a:gd name="connsiteY5" fmla="*/ 0 h 2025697"/>
              <a:gd name="connsiteX6" fmla="*/ 2008004 w 2025700"/>
              <a:gd name="connsiteY6" fmla="*/ 115952 h 2025697"/>
              <a:gd name="connsiteX7" fmla="*/ 115955 w 2025700"/>
              <a:gd name="connsiteY7" fmla="*/ 2008000 h 2025697"/>
              <a:gd name="connsiteX8" fmla="*/ 0 w 2025700"/>
              <a:gd name="connsiteY8" fmla="*/ 2025697 h 20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697">
                <a:moveTo>
                  <a:pt x="0" y="2025697"/>
                </a:moveTo>
                <a:lnTo>
                  <a:pt x="1" y="1204232"/>
                </a:lnTo>
                <a:lnTo>
                  <a:pt x="108664" y="1176292"/>
                </a:lnTo>
                <a:cubicBezTo>
                  <a:pt x="616982" y="1018189"/>
                  <a:pt x="1018192" y="616979"/>
                  <a:pt x="1176295" y="108661"/>
                </a:cubicBezTo>
                <a:lnTo>
                  <a:pt x="1204234" y="0"/>
                </a:lnTo>
                <a:lnTo>
                  <a:pt x="2025700" y="0"/>
                </a:lnTo>
                <a:lnTo>
                  <a:pt x="2008004" y="115952"/>
                </a:lnTo>
                <a:cubicBezTo>
                  <a:pt x="1813667" y="1065650"/>
                  <a:pt x="1065654" y="1813663"/>
                  <a:pt x="115955" y="2008000"/>
                </a:cubicBezTo>
                <a:lnTo>
                  <a:pt x="0" y="202569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6" name="Freeform 75">
            <a:extLst>
              <a:ext uri="{FF2B5EF4-FFF2-40B4-BE49-F238E27FC236}">
                <a16:creationId xmlns:a16="http://schemas.microsoft.com/office/drawing/2014/main" id="{E4A46C58-E443-6D64-92CD-12C5A441C54F}"/>
              </a:ext>
            </a:extLst>
          </p:cNvPr>
          <p:cNvSpPr/>
          <p:nvPr/>
        </p:nvSpPr>
        <p:spPr>
          <a:xfrm rot="5400000">
            <a:off x="19767979" y="10758"/>
            <a:ext cx="3204658" cy="3206097"/>
          </a:xfrm>
          <a:custGeom>
            <a:avLst/>
            <a:gdLst>
              <a:gd name="connsiteX0" fmla="*/ 0 w 2025700"/>
              <a:gd name="connsiteY0" fmla="*/ 821467 h 2025700"/>
              <a:gd name="connsiteX1" fmla="*/ 0 w 2025700"/>
              <a:gd name="connsiteY1" fmla="*/ 0 h 2025700"/>
              <a:gd name="connsiteX2" fmla="*/ 115955 w 2025700"/>
              <a:gd name="connsiteY2" fmla="*/ 17697 h 2025700"/>
              <a:gd name="connsiteX3" fmla="*/ 2008003 w 2025700"/>
              <a:gd name="connsiteY3" fmla="*/ 1909745 h 2025700"/>
              <a:gd name="connsiteX4" fmla="*/ 2025700 w 2025700"/>
              <a:gd name="connsiteY4" fmla="*/ 2025700 h 2025700"/>
              <a:gd name="connsiteX5" fmla="*/ 1204234 w 2025700"/>
              <a:gd name="connsiteY5" fmla="*/ 2025700 h 2025700"/>
              <a:gd name="connsiteX6" fmla="*/ 1176294 w 2025700"/>
              <a:gd name="connsiteY6" fmla="*/ 1917038 h 2025700"/>
              <a:gd name="connsiteX7" fmla="*/ 108663 w 2025700"/>
              <a:gd name="connsiteY7" fmla="*/ 849407 h 2025700"/>
              <a:gd name="connsiteX8" fmla="*/ 0 w 2025700"/>
              <a:gd name="connsiteY8" fmla="*/ 821467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700">
                <a:moveTo>
                  <a:pt x="0" y="821467"/>
                </a:moveTo>
                <a:lnTo>
                  <a:pt x="0" y="0"/>
                </a:lnTo>
                <a:lnTo>
                  <a:pt x="115955" y="17697"/>
                </a:lnTo>
                <a:cubicBezTo>
                  <a:pt x="1065653" y="212034"/>
                  <a:pt x="1813666" y="960047"/>
                  <a:pt x="2008003" y="1909745"/>
                </a:cubicBezTo>
                <a:lnTo>
                  <a:pt x="2025700" y="2025700"/>
                </a:lnTo>
                <a:lnTo>
                  <a:pt x="1204234" y="2025700"/>
                </a:lnTo>
                <a:lnTo>
                  <a:pt x="1176294" y="1917038"/>
                </a:lnTo>
                <a:cubicBezTo>
                  <a:pt x="1018191" y="1408720"/>
                  <a:pt x="616981" y="1007510"/>
                  <a:pt x="108663" y="849407"/>
                </a:cubicBezTo>
                <a:lnTo>
                  <a:pt x="0" y="821467"/>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77" name="Group 76">
            <a:extLst>
              <a:ext uri="{FF2B5EF4-FFF2-40B4-BE49-F238E27FC236}">
                <a16:creationId xmlns:a16="http://schemas.microsoft.com/office/drawing/2014/main" id="{1125D60B-FB73-A27D-3B61-B47799BB3A69}"/>
              </a:ext>
            </a:extLst>
          </p:cNvPr>
          <p:cNvGrpSpPr/>
          <p:nvPr/>
        </p:nvGrpSpPr>
        <p:grpSpPr>
          <a:xfrm>
            <a:off x="16848859" y="-2925040"/>
            <a:ext cx="4868141" cy="4868141"/>
            <a:chOff x="4557511" y="1819183"/>
            <a:chExt cx="3245427" cy="3245427"/>
          </a:xfrm>
        </p:grpSpPr>
        <p:sp>
          <p:nvSpPr>
            <p:cNvPr id="78" name="Oval 77">
              <a:extLst>
                <a:ext uri="{FF2B5EF4-FFF2-40B4-BE49-F238E27FC236}">
                  <a16:creationId xmlns:a16="http://schemas.microsoft.com/office/drawing/2014/main" id="{6708AF52-0478-6E59-1D13-EB20BF247231}"/>
                </a:ext>
              </a:extLst>
            </p:cNvPr>
            <p:cNvSpPr/>
            <p:nvPr/>
          </p:nvSpPr>
          <p:spPr>
            <a:xfrm>
              <a:off x="4557511" y="1819183"/>
              <a:ext cx="3245427" cy="3245427"/>
            </a:xfrm>
            <a:prstGeom prst="ellipse">
              <a:avLst/>
            </a:prstGeom>
            <a:solidFill>
              <a:schemeClr val="bg1"/>
            </a:solidFill>
            <a:ln w="76200">
              <a:solidFill>
                <a:schemeClr val="bg1">
                  <a:lumMod val="75000"/>
                </a:schemeClr>
              </a:solidFill>
            </a:ln>
            <a:effectLst>
              <a:outerShdw blurRad="210393"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9" name="TextBox 78">
              <a:extLst>
                <a:ext uri="{FF2B5EF4-FFF2-40B4-BE49-F238E27FC236}">
                  <a16:creationId xmlns:a16="http://schemas.microsoft.com/office/drawing/2014/main" id="{0E9BCF1A-3779-9CCF-C635-2F8A7E77DCE0}"/>
                </a:ext>
              </a:extLst>
            </p:cNvPr>
            <p:cNvSpPr txBox="1"/>
            <p:nvPr/>
          </p:nvSpPr>
          <p:spPr>
            <a:xfrm>
              <a:off x="5137307" y="3290931"/>
              <a:ext cx="2313454" cy="430887"/>
            </a:xfrm>
            <a:prstGeom prst="rect">
              <a:avLst/>
            </a:prstGeom>
            <a:noFill/>
          </p:spPr>
          <p:txBody>
            <a:bodyPr wrap="square" rtlCol="0">
              <a:spAutoFit/>
            </a:bodyPr>
            <a:lstStyle/>
            <a:p>
              <a:pPr algn="ctr"/>
              <a:endParaRPr lang="en-US" sz="3600" b="1" dirty="0">
                <a:latin typeface="Lato" panose="020F0502020204030203" pitchFamily="34" charset="0"/>
                <a:ea typeface="Lato" panose="020F0502020204030203" pitchFamily="34" charset="0"/>
                <a:cs typeface="Lato" panose="020F0502020204030203" pitchFamily="34" charset="0"/>
              </a:endParaRPr>
            </a:p>
          </p:txBody>
        </p:sp>
      </p:grpSp>
      <p:sp>
        <p:nvSpPr>
          <p:cNvPr id="82" name="Subtitle 2">
            <a:extLst>
              <a:ext uri="{FF2B5EF4-FFF2-40B4-BE49-F238E27FC236}">
                <a16:creationId xmlns:a16="http://schemas.microsoft.com/office/drawing/2014/main" id="{2910B5C9-2D8E-33CE-F471-F655A79C6079}"/>
              </a:ext>
            </a:extLst>
          </p:cNvPr>
          <p:cNvSpPr txBox="1">
            <a:spLocks/>
          </p:cNvSpPr>
          <p:nvPr/>
        </p:nvSpPr>
        <p:spPr>
          <a:xfrm>
            <a:off x="21590662" y="-3975985"/>
            <a:ext cx="2765390" cy="1061829"/>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dirty="0">
                <a:solidFill>
                  <a:schemeClr val="tx1"/>
                </a:solidFill>
                <a:latin typeface="Lato" panose="020F0502020204030203" pitchFamily="34" charset="77"/>
                <a:ea typeface="Lato Light" panose="020F0502020204030203" pitchFamily="34" charset="0"/>
                <a:cs typeface="Mukta ExtraLight" panose="020B0000000000000000" pitchFamily="34" charset="77"/>
              </a:rPr>
              <a:t>DATASCULPT</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nvGrpSpPr>
          <p:cNvPr id="84" name="Group 4">
            <a:extLst>
              <a:ext uri="{FF2B5EF4-FFF2-40B4-BE49-F238E27FC236}">
                <a16:creationId xmlns:a16="http://schemas.microsoft.com/office/drawing/2014/main" id="{36600BF1-CF00-7A7B-7A2C-4A409D8D3B24}"/>
              </a:ext>
            </a:extLst>
          </p:cNvPr>
          <p:cNvGrpSpPr/>
          <p:nvPr/>
        </p:nvGrpSpPr>
        <p:grpSpPr>
          <a:xfrm>
            <a:off x="457966" y="4336201"/>
            <a:ext cx="1476651" cy="3252670"/>
            <a:chOff x="0" y="0"/>
            <a:chExt cx="348982" cy="865819"/>
          </a:xfrm>
        </p:grpSpPr>
        <p:sp>
          <p:nvSpPr>
            <p:cNvPr id="85" name="Freeform 5">
              <a:extLst>
                <a:ext uri="{FF2B5EF4-FFF2-40B4-BE49-F238E27FC236}">
                  <a16:creationId xmlns:a16="http://schemas.microsoft.com/office/drawing/2014/main" id="{D191B056-2364-EB92-B5A6-0881326400AB}"/>
                </a:ext>
              </a:extLst>
            </p:cNvPr>
            <p:cNvSpPr/>
            <p:nvPr/>
          </p:nvSpPr>
          <p:spPr>
            <a:xfrm>
              <a:off x="0" y="0"/>
              <a:ext cx="348982" cy="865819"/>
            </a:xfrm>
            <a:custGeom>
              <a:avLst/>
              <a:gdLst/>
              <a:ahLst/>
              <a:cxnLst/>
              <a:rect l="l" t="t" r="r" b="b"/>
              <a:pathLst>
                <a:path w="348982" h="865819">
                  <a:moveTo>
                    <a:pt x="77331" y="0"/>
                  </a:moveTo>
                  <a:lnTo>
                    <a:pt x="271651" y="0"/>
                  </a:lnTo>
                  <a:cubicBezTo>
                    <a:pt x="314359" y="0"/>
                    <a:pt x="348982" y="34622"/>
                    <a:pt x="348982" y="77331"/>
                  </a:cubicBezTo>
                  <a:lnTo>
                    <a:pt x="348982" y="788488"/>
                  </a:lnTo>
                  <a:cubicBezTo>
                    <a:pt x="348982" y="831197"/>
                    <a:pt x="314359" y="865819"/>
                    <a:pt x="271651" y="865819"/>
                  </a:cubicBezTo>
                  <a:lnTo>
                    <a:pt x="77331" y="865819"/>
                  </a:lnTo>
                  <a:cubicBezTo>
                    <a:pt x="34622" y="865819"/>
                    <a:pt x="0" y="831197"/>
                    <a:pt x="0" y="788488"/>
                  </a:cubicBezTo>
                  <a:lnTo>
                    <a:pt x="0" y="77331"/>
                  </a:lnTo>
                  <a:cubicBezTo>
                    <a:pt x="0" y="34622"/>
                    <a:pt x="34622" y="0"/>
                    <a:pt x="77331" y="0"/>
                  </a:cubicBezTo>
                  <a:close/>
                </a:path>
              </a:pathLst>
            </a:custGeom>
            <a:solidFill>
              <a:srgbClr val="2346B5"/>
            </a:solidFill>
            <a:ln w="38100" cap="sq">
              <a:solidFill>
                <a:srgbClr val="0571D3"/>
              </a:solidFill>
              <a:prstDash val="solid"/>
              <a:miter/>
            </a:ln>
          </p:spPr>
          <p:txBody>
            <a:bodyPr/>
            <a:lstStyle/>
            <a:p>
              <a:endParaRPr lang="en-US"/>
            </a:p>
          </p:txBody>
        </p:sp>
        <p:sp>
          <p:nvSpPr>
            <p:cNvPr id="86" name="TextBox 6">
              <a:extLst>
                <a:ext uri="{FF2B5EF4-FFF2-40B4-BE49-F238E27FC236}">
                  <a16:creationId xmlns:a16="http://schemas.microsoft.com/office/drawing/2014/main" id="{91207A8B-1AC3-6CCE-D347-8F73696CE71D}"/>
                </a:ext>
              </a:extLst>
            </p:cNvPr>
            <p:cNvSpPr txBox="1"/>
            <p:nvPr/>
          </p:nvSpPr>
          <p:spPr>
            <a:xfrm>
              <a:off x="0" y="-38100"/>
              <a:ext cx="348982" cy="903919"/>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87" name="Group 7">
            <a:extLst>
              <a:ext uri="{FF2B5EF4-FFF2-40B4-BE49-F238E27FC236}">
                <a16:creationId xmlns:a16="http://schemas.microsoft.com/office/drawing/2014/main" id="{DE6C98D2-6EBB-DB1C-E324-7A63DAEDDAE0}"/>
              </a:ext>
            </a:extLst>
          </p:cNvPr>
          <p:cNvGrpSpPr/>
          <p:nvPr/>
        </p:nvGrpSpPr>
        <p:grpSpPr>
          <a:xfrm>
            <a:off x="2326641" y="4336200"/>
            <a:ext cx="2537340" cy="3319101"/>
            <a:chOff x="0" y="0"/>
            <a:chExt cx="557311" cy="545556"/>
          </a:xfrm>
        </p:grpSpPr>
        <p:sp>
          <p:nvSpPr>
            <p:cNvPr id="88" name="Freeform 8">
              <a:extLst>
                <a:ext uri="{FF2B5EF4-FFF2-40B4-BE49-F238E27FC236}">
                  <a16:creationId xmlns:a16="http://schemas.microsoft.com/office/drawing/2014/main" id="{B69FFCD6-EAA5-C44E-DE60-1D7CC13E4592}"/>
                </a:ext>
              </a:extLst>
            </p:cNvPr>
            <p:cNvSpPr/>
            <p:nvPr/>
          </p:nvSpPr>
          <p:spPr>
            <a:xfrm>
              <a:off x="0" y="0"/>
              <a:ext cx="557311" cy="545556"/>
            </a:xfrm>
            <a:custGeom>
              <a:avLst/>
              <a:gdLst/>
              <a:ahLst/>
              <a:cxnLst/>
              <a:rect l="l" t="t" r="r" b="b"/>
              <a:pathLst>
                <a:path w="557311" h="545556">
                  <a:moveTo>
                    <a:pt x="30512" y="0"/>
                  </a:moveTo>
                  <a:lnTo>
                    <a:pt x="526799" y="0"/>
                  </a:lnTo>
                  <a:cubicBezTo>
                    <a:pt x="543651" y="0"/>
                    <a:pt x="557311" y="13661"/>
                    <a:pt x="557311" y="30512"/>
                  </a:cubicBezTo>
                  <a:lnTo>
                    <a:pt x="557311" y="515044"/>
                  </a:lnTo>
                  <a:cubicBezTo>
                    <a:pt x="557311" y="523136"/>
                    <a:pt x="554097" y="530897"/>
                    <a:pt x="548375" y="536619"/>
                  </a:cubicBezTo>
                  <a:cubicBezTo>
                    <a:pt x="542653" y="542341"/>
                    <a:pt x="534892" y="545556"/>
                    <a:pt x="526799" y="545556"/>
                  </a:cubicBezTo>
                  <a:lnTo>
                    <a:pt x="30512" y="545556"/>
                  </a:lnTo>
                  <a:cubicBezTo>
                    <a:pt x="22420" y="545556"/>
                    <a:pt x="14659" y="542341"/>
                    <a:pt x="8937" y="536619"/>
                  </a:cubicBezTo>
                  <a:cubicBezTo>
                    <a:pt x="3215" y="530897"/>
                    <a:pt x="0" y="523136"/>
                    <a:pt x="0" y="515044"/>
                  </a:cubicBezTo>
                  <a:lnTo>
                    <a:pt x="0" y="30512"/>
                  </a:lnTo>
                  <a:cubicBezTo>
                    <a:pt x="0" y="22420"/>
                    <a:pt x="3215" y="14659"/>
                    <a:pt x="8937" y="8937"/>
                  </a:cubicBezTo>
                  <a:cubicBezTo>
                    <a:pt x="14659" y="3215"/>
                    <a:pt x="22420" y="0"/>
                    <a:pt x="30512" y="0"/>
                  </a:cubicBezTo>
                  <a:close/>
                </a:path>
              </a:pathLst>
            </a:custGeom>
            <a:solidFill>
              <a:srgbClr val="2346B5"/>
            </a:solidFill>
            <a:ln w="38100" cap="sq">
              <a:solidFill>
                <a:srgbClr val="0571D3"/>
              </a:solidFill>
              <a:prstDash val="solid"/>
              <a:miter/>
            </a:ln>
          </p:spPr>
          <p:txBody>
            <a:bodyPr/>
            <a:lstStyle/>
            <a:p>
              <a:endParaRPr lang="en-US"/>
            </a:p>
          </p:txBody>
        </p:sp>
        <p:sp>
          <p:nvSpPr>
            <p:cNvPr id="89" name="TextBox 9">
              <a:extLst>
                <a:ext uri="{FF2B5EF4-FFF2-40B4-BE49-F238E27FC236}">
                  <a16:creationId xmlns:a16="http://schemas.microsoft.com/office/drawing/2014/main" id="{6BAE1C17-4087-4F1F-6A04-86E417F2DCD8}"/>
                </a:ext>
              </a:extLst>
            </p:cNvPr>
            <p:cNvSpPr txBox="1"/>
            <p:nvPr/>
          </p:nvSpPr>
          <p:spPr>
            <a:xfrm>
              <a:off x="0" y="-38100"/>
              <a:ext cx="557311" cy="583656"/>
            </a:xfrm>
            <a:prstGeom prst="rect">
              <a:avLst/>
            </a:prstGeom>
          </p:spPr>
          <p:txBody>
            <a:bodyPr lIns="80622" tIns="80622" rIns="80622" bIns="80622" rtlCol="0" anchor="ctr"/>
            <a:lstStyle/>
            <a:p>
              <a:pPr algn="ctr">
                <a:lnSpc>
                  <a:spcPts val="1752"/>
                </a:lnSpc>
              </a:pPr>
              <a:endParaRPr/>
            </a:p>
            <a:p>
              <a:pPr algn="ctr">
                <a:lnSpc>
                  <a:spcPts val="1752"/>
                </a:lnSpc>
              </a:pPr>
              <a:endParaRPr/>
            </a:p>
            <a:p>
              <a:pPr algn="ctr">
                <a:lnSpc>
                  <a:spcPts val="1752"/>
                </a:lnSpc>
              </a:pPr>
              <a:endParaRPr/>
            </a:p>
          </p:txBody>
        </p:sp>
      </p:grpSp>
      <p:grpSp>
        <p:nvGrpSpPr>
          <p:cNvPr id="90" name="Group 10">
            <a:extLst>
              <a:ext uri="{FF2B5EF4-FFF2-40B4-BE49-F238E27FC236}">
                <a16:creationId xmlns:a16="http://schemas.microsoft.com/office/drawing/2014/main" id="{1858976B-D6BA-2213-ACD5-B59CD69E8524}"/>
              </a:ext>
            </a:extLst>
          </p:cNvPr>
          <p:cNvGrpSpPr/>
          <p:nvPr/>
        </p:nvGrpSpPr>
        <p:grpSpPr>
          <a:xfrm>
            <a:off x="2425375" y="4701166"/>
            <a:ext cx="2274804" cy="895342"/>
            <a:chOff x="0" y="-38100"/>
            <a:chExt cx="792960" cy="200793"/>
          </a:xfrm>
        </p:grpSpPr>
        <p:sp>
          <p:nvSpPr>
            <p:cNvPr id="91" name="Freeform 11">
              <a:extLst>
                <a:ext uri="{FF2B5EF4-FFF2-40B4-BE49-F238E27FC236}">
                  <a16:creationId xmlns:a16="http://schemas.microsoft.com/office/drawing/2014/main" id="{454F0C67-2D29-4336-068C-D06AC9991ABB}"/>
                </a:ext>
              </a:extLst>
            </p:cNvPr>
            <p:cNvSpPr/>
            <p:nvPr/>
          </p:nvSpPr>
          <p:spPr>
            <a:xfrm>
              <a:off x="0" y="-33466"/>
              <a:ext cx="792960" cy="196159"/>
            </a:xfrm>
            <a:custGeom>
              <a:avLst/>
              <a:gdLst/>
              <a:ahLst/>
              <a:cxnLst/>
              <a:rect l="l" t="t" r="r" b="b"/>
              <a:pathLst>
                <a:path w="792960" h="162693">
                  <a:moveTo>
                    <a:pt x="34033" y="0"/>
                  </a:moveTo>
                  <a:lnTo>
                    <a:pt x="758927" y="0"/>
                  </a:lnTo>
                  <a:cubicBezTo>
                    <a:pt x="767953" y="0"/>
                    <a:pt x="776610" y="3586"/>
                    <a:pt x="782992" y="9968"/>
                  </a:cubicBezTo>
                  <a:cubicBezTo>
                    <a:pt x="789374" y="16351"/>
                    <a:pt x="792960" y="25007"/>
                    <a:pt x="792960" y="34033"/>
                  </a:cubicBezTo>
                  <a:lnTo>
                    <a:pt x="792960" y="128660"/>
                  </a:lnTo>
                  <a:cubicBezTo>
                    <a:pt x="792960" y="147456"/>
                    <a:pt x="777723" y="162693"/>
                    <a:pt x="758927" y="162693"/>
                  </a:cubicBezTo>
                  <a:lnTo>
                    <a:pt x="34033" y="162693"/>
                  </a:lnTo>
                  <a:cubicBezTo>
                    <a:pt x="15237" y="162693"/>
                    <a:pt x="0" y="147456"/>
                    <a:pt x="0" y="128660"/>
                  </a:cubicBezTo>
                  <a:lnTo>
                    <a:pt x="0" y="34033"/>
                  </a:lnTo>
                  <a:cubicBezTo>
                    <a:pt x="0" y="15237"/>
                    <a:pt x="15237" y="0"/>
                    <a:pt x="34033" y="0"/>
                  </a:cubicBezTo>
                  <a:close/>
                </a:path>
              </a:pathLst>
            </a:custGeom>
            <a:solidFill>
              <a:srgbClr val="002265"/>
            </a:solidFill>
          </p:spPr>
          <p:txBody>
            <a:bodyPr/>
            <a:lstStyle/>
            <a:p>
              <a:endParaRPr lang="en-US"/>
            </a:p>
          </p:txBody>
        </p:sp>
        <p:sp>
          <p:nvSpPr>
            <p:cNvPr id="92" name="TextBox 12">
              <a:extLst>
                <a:ext uri="{FF2B5EF4-FFF2-40B4-BE49-F238E27FC236}">
                  <a16:creationId xmlns:a16="http://schemas.microsoft.com/office/drawing/2014/main" id="{501C2C78-D374-F6A1-E171-87045FDF607D}"/>
                </a:ext>
              </a:extLst>
            </p:cNvPr>
            <p:cNvSpPr txBox="1"/>
            <p:nvPr/>
          </p:nvSpPr>
          <p:spPr>
            <a:xfrm>
              <a:off x="0" y="-38100"/>
              <a:ext cx="792960" cy="200793"/>
            </a:xfrm>
            <a:prstGeom prst="rect">
              <a:avLst/>
            </a:prstGeom>
          </p:spPr>
          <p:txBody>
            <a:bodyPr lIns="50800" tIns="50800" rIns="50800" bIns="50800" rtlCol="0" anchor="ctr"/>
            <a:lstStyle/>
            <a:p>
              <a:pPr algn="ctr">
                <a:lnSpc>
                  <a:spcPts val="1960"/>
                </a:lnSpc>
              </a:pPr>
              <a:endParaRPr/>
            </a:p>
          </p:txBody>
        </p:sp>
      </p:grpSp>
      <p:grpSp>
        <p:nvGrpSpPr>
          <p:cNvPr id="93" name="Group 43">
            <a:extLst>
              <a:ext uri="{FF2B5EF4-FFF2-40B4-BE49-F238E27FC236}">
                <a16:creationId xmlns:a16="http://schemas.microsoft.com/office/drawing/2014/main" id="{95FDBD36-B31D-02DD-DC46-50581C35140F}"/>
              </a:ext>
            </a:extLst>
          </p:cNvPr>
          <p:cNvGrpSpPr/>
          <p:nvPr/>
        </p:nvGrpSpPr>
        <p:grpSpPr>
          <a:xfrm>
            <a:off x="2434944" y="5672276"/>
            <a:ext cx="2274804" cy="887672"/>
            <a:chOff x="0" y="0"/>
            <a:chExt cx="792960" cy="166205"/>
          </a:xfrm>
        </p:grpSpPr>
        <p:sp>
          <p:nvSpPr>
            <p:cNvPr id="94" name="Freeform 44">
              <a:extLst>
                <a:ext uri="{FF2B5EF4-FFF2-40B4-BE49-F238E27FC236}">
                  <a16:creationId xmlns:a16="http://schemas.microsoft.com/office/drawing/2014/main" id="{CB02AF65-855B-1F8F-EE8B-3C78F4255C97}"/>
                </a:ext>
              </a:extLst>
            </p:cNvPr>
            <p:cNvSpPr/>
            <p:nvPr/>
          </p:nvSpPr>
          <p:spPr>
            <a:xfrm>
              <a:off x="0" y="0"/>
              <a:ext cx="792960" cy="166205"/>
            </a:xfrm>
            <a:custGeom>
              <a:avLst/>
              <a:gdLst/>
              <a:ahLst/>
              <a:cxnLst/>
              <a:rect l="l" t="t" r="r" b="b"/>
              <a:pathLst>
                <a:path w="792960" h="166205">
                  <a:moveTo>
                    <a:pt x="34033" y="0"/>
                  </a:moveTo>
                  <a:lnTo>
                    <a:pt x="758927" y="0"/>
                  </a:lnTo>
                  <a:cubicBezTo>
                    <a:pt x="767953" y="0"/>
                    <a:pt x="776610" y="3586"/>
                    <a:pt x="782992" y="9968"/>
                  </a:cubicBezTo>
                  <a:cubicBezTo>
                    <a:pt x="789374" y="16351"/>
                    <a:pt x="792960" y="25007"/>
                    <a:pt x="792960" y="34033"/>
                  </a:cubicBezTo>
                  <a:lnTo>
                    <a:pt x="792960" y="132172"/>
                  </a:lnTo>
                  <a:cubicBezTo>
                    <a:pt x="792960" y="150968"/>
                    <a:pt x="777723" y="166205"/>
                    <a:pt x="758927" y="166205"/>
                  </a:cubicBezTo>
                  <a:lnTo>
                    <a:pt x="34033" y="166205"/>
                  </a:lnTo>
                  <a:cubicBezTo>
                    <a:pt x="15237" y="166205"/>
                    <a:pt x="0" y="150968"/>
                    <a:pt x="0" y="132172"/>
                  </a:cubicBezTo>
                  <a:lnTo>
                    <a:pt x="0" y="34033"/>
                  </a:lnTo>
                  <a:cubicBezTo>
                    <a:pt x="0" y="15237"/>
                    <a:pt x="15237" y="0"/>
                    <a:pt x="34033" y="0"/>
                  </a:cubicBezTo>
                  <a:close/>
                </a:path>
              </a:pathLst>
            </a:custGeom>
            <a:solidFill>
              <a:srgbClr val="002265"/>
            </a:solidFill>
          </p:spPr>
          <p:txBody>
            <a:bodyPr/>
            <a:lstStyle/>
            <a:p>
              <a:endParaRPr lang="en-US"/>
            </a:p>
          </p:txBody>
        </p:sp>
        <p:sp>
          <p:nvSpPr>
            <p:cNvPr id="95" name="TextBox 45">
              <a:extLst>
                <a:ext uri="{FF2B5EF4-FFF2-40B4-BE49-F238E27FC236}">
                  <a16:creationId xmlns:a16="http://schemas.microsoft.com/office/drawing/2014/main" id="{4BA9FB49-7464-D287-171F-087123A584A3}"/>
                </a:ext>
              </a:extLst>
            </p:cNvPr>
            <p:cNvSpPr txBox="1"/>
            <p:nvPr/>
          </p:nvSpPr>
          <p:spPr>
            <a:xfrm>
              <a:off x="0" y="-38100"/>
              <a:ext cx="792960" cy="204305"/>
            </a:xfrm>
            <a:prstGeom prst="rect">
              <a:avLst/>
            </a:prstGeom>
          </p:spPr>
          <p:txBody>
            <a:bodyPr lIns="50800" tIns="50800" rIns="50800" bIns="50800" rtlCol="0" anchor="ctr"/>
            <a:lstStyle/>
            <a:p>
              <a:pPr algn="ctr">
                <a:lnSpc>
                  <a:spcPts val="1960"/>
                </a:lnSpc>
              </a:pPr>
              <a:endParaRPr/>
            </a:p>
          </p:txBody>
        </p:sp>
      </p:grpSp>
      <p:grpSp>
        <p:nvGrpSpPr>
          <p:cNvPr id="99" name="Group 46">
            <a:extLst>
              <a:ext uri="{FF2B5EF4-FFF2-40B4-BE49-F238E27FC236}">
                <a16:creationId xmlns:a16="http://schemas.microsoft.com/office/drawing/2014/main" id="{38BAD0AD-EF82-E1AF-9498-FF76DC3B58A2}"/>
              </a:ext>
            </a:extLst>
          </p:cNvPr>
          <p:cNvGrpSpPr/>
          <p:nvPr/>
        </p:nvGrpSpPr>
        <p:grpSpPr>
          <a:xfrm>
            <a:off x="2454159" y="6696373"/>
            <a:ext cx="2274804" cy="794412"/>
            <a:chOff x="0" y="-99971"/>
            <a:chExt cx="792960" cy="276920"/>
          </a:xfrm>
        </p:grpSpPr>
        <p:sp>
          <p:nvSpPr>
            <p:cNvPr id="100" name="Freeform 47">
              <a:extLst>
                <a:ext uri="{FF2B5EF4-FFF2-40B4-BE49-F238E27FC236}">
                  <a16:creationId xmlns:a16="http://schemas.microsoft.com/office/drawing/2014/main" id="{7A8BC4D6-2AD2-A24A-E9CA-2F62E6C2D56E}"/>
                </a:ext>
              </a:extLst>
            </p:cNvPr>
            <p:cNvSpPr/>
            <p:nvPr/>
          </p:nvSpPr>
          <p:spPr>
            <a:xfrm>
              <a:off x="0" y="-99971"/>
              <a:ext cx="792960" cy="276920"/>
            </a:xfrm>
            <a:custGeom>
              <a:avLst/>
              <a:gdLst/>
              <a:ahLst/>
              <a:cxnLst/>
              <a:rect l="l" t="t" r="r" b="b"/>
              <a:pathLst>
                <a:path w="792960" h="176949">
                  <a:moveTo>
                    <a:pt x="34033" y="0"/>
                  </a:moveTo>
                  <a:lnTo>
                    <a:pt x="758927" y="0"/>
                  </a:lnTo>
                  <a:cubicBezTo>
                    <a:pt x="767953" y="0"/>
                    <a:pt x="776610" y="3586"/>
                    <a:pt x="782992" y="9968"/>
                  </a:cubicBezTo>
                  <a:cubicBezTo>
                    <a:pt x="789374" y="16351"/>
                    <a:pt x="792960" y="25007"/>
                    <a:pt x="792960" y="34033"/>
                  </a:cubicBezTo>
                  <a:lnTo>
                    <a:pt x="792960" y="142915"/>
                  </a:lnTo>
                  <a:cubicBezTo>
                    <a:pt x="792960" y="161711"/>
                    <a:pt x="777723" y="176949"/>
                    <a:pt x="758927" y="176949"/>
                  </a:cubicBezTo>
                  <a:lnTo>
                    <a:pt x="34033" y="176949"/>
                  </a:lnTo>
                  <a:cubicBezTo>
                    <a:pt x="15237" y="176949"/>
                    <a:pt x="0" y="161711"/>
                    <a:pt x="0" y="142915"/>
                  </a:cubicBezTo>
                  <a:lnTo>
                    <a:pt x="0" y="34033"/>
                  </a:lnTo>
                  <a:cubicBezTo>
                    <a:pt x="0" y="15237"/>
                    <a:pt x="15237" y="0"/>
                    <a:pt x="34033" y="0"/>
                  </a:cubicBezTo>
                  <a:close/>
                </a:path>
              </a:pathLst>
            </a:custGeom>
            <a:solidFill>
              <a:srgbClr val="002265"/>
            </a:solidFill>
          </p:spPr>
          <p:txBody>
            <a:bodyPr/>
            <a:lstStyle/>
            <a:p>
              <a:endParaRPr lang="en-US"/>
            </a:p>
          </p:txBody>
        </p:sp>
        <p:sp>
          <p:nvSpPr>
            <p:cNvPr id="102" name="TextBox 48">
              <a:extLst>
                <a:ext uri="{FF2B5EF4-FFF2-40B4-BE49-F238E27FC236}">
                  <a16:creationId xmlns:a16="http://schemas.microsoft.com/office/drawing/2014/main" id="{9C1D8827-FFF1-697D-98E2-FDB8EFCC0E68}"/>
                </a:ext>
              </a:extLst>
            </p:cNvPr>
            <p:cNvSpPr txBox="1"/>
            <p:nvPr/>
          </p:nvSpPr>
          <p:spPr>
            <a:xfrm>
              <a:off x="0" y="-38100"/>
              <a:ext cx="792960" cy="215049"/>
            </a:xfrm>
            <a:prstGeom prst="rect">
              <a:avLst/>
            </a:prstGeom>
          </p:spPr>
          <p:txBody>
            <a:bodyPr lIns="50800" tIns="50800" rIns="50800" bIns="50800" rtlCol="0" anchor="ctr"/>
            <a:lstStyle/>
            <a:p>
              <a:pPr algn="ctr">
                <a:lnSpc>
                  <a:spcPts val="1960"/>
                </a:lnSpc>
              </a:pPr>
              <a:endParaRPr/>
            </a:p>
          </p:txBody>
        </p:sp>
      </p:grpSp>
      <p:grpSp>
        <p:nvGrpSpPr>
          <p:cNvPr id="104" name="Group 49">
            <a:extLst>
              <a:ext uri="{FF2B5EF4-FFF2-40B4-BE49-F238E27FC236}">
                <a16:creationId xmlns:a16="http://schemas.microsoft.com/office/drawing/2014/main" id="{98D7FED1-63B3-6ED7-9282-8407C82007C9}"/>
              </a:ext>
            </a:extLst>
          </p:cNvPr>
          <p:cNvGrpSpPr/>
          <p:nvPr/>
        </p:nvGrpSpPr>
        <p:grpSpPr>
          <a:xfrm>
            <a:off x="5387856" y="4336200"/>
            <a:ext cx="1669416" cy="3278707"/>
            <a:chOff x="0" y="0"/>
            <a:chExt cx="348982" cy="865819"/>
          </a:xfrm>
        </p:grpSpPr>
        <p:sp>
          <p:nvSpPr>
            <p:cNvPr id="107" name="Freeform 50">
              <a:extLst>
                <a:ext uri="{FF2B5EF4-FFF2-40B4-BE49-F238E27FC236}">
                  <a16:creationId xmlns:a16="http://schemas.microsoft.com/office/drawing/2014/main" id="{AC3F280A-0ED9-F368-8C0A-BB41AC94859A}"/>
                </a:ext>
              </a:extLst>
            </p:cNvPr>
            <p:cNvSpPr/>
            <p:nvPr/>
          </p:nvSpPr>
          <p:spPr>
            <a:xfrm>
              <a:off x="0" y="0"/>
              <a:ext cx="348982" cy="865819"/>
            </a:xfrm>
            <a:custGeom>
              <a:avLst/>
              <a:gdLst/>
              <a:ahLst/>
              <a:cxnLst/>
              <a:rect l="l" t="t" r="r" b="b"/>
              <a:pathLst>
                <a:path w="348982" h="865819">
                  <a:moveTo>
                    <a:pt x="77331" y="0"/>
                  </a:moveTo>
                  <a:lnTo>
                    <a:pt x="271651" y="0"/>
                  </a:lnTo>
                  <a:cubicBezTo>
                    <a:pt x="314359" y="0"/>
                    <a:pt x="348982" y="34622"/>
                    <a:pt x="348982" y="77331"/>
                  </a:cubicBezTo>
                  <a:lnTo>
                    <a:pt x="348982" y="788488"/>
                  </a:lnTo>
                  <a:cubicBezTo>
                    <a:pt x="348982" y="831197"/>
                    <a:pt x="314359" y="865819"/>
                    <a:pt x="271651" y="865819"/>
                  </a:cubicBezTo>
                  <a:lnTo>
                    <a:pt x="77331" y="865819"/>
                  </a:lnTo>
                  <a:cubicBezTo>
                    <a:pt x="34622" y="865819"/>
                    <a:pt x="0" y="831197"/>
                    <a:pt x="0" y="788488"/>
                  </a:cubicBezTo>
                  <a:lnTo>
                    <a:pt x="0" y="77331"/>
                  </a:lnTo>
                  <a:cubicBezTo>
                    <a:pt x="0" y="34622"/>
                    <a:pt x="34622" y="0"/>
                    <a:pt x="77331" y="0"/>
                  </a:cubicBezTo>
                  <a:close/>
                </a:path>
              </a:pathLst>
            </a:custGeom>
            <a:solidFill>
              <a:srgbClr val="2346B5"/>
            </a:solidFill>
            <a:ln w="38100" cap="sq">
              <a:solidFill>
                <a:srgbClr val="0571D3"/>
              </a:solidFill>
              <a:prstDash val="solid"/>
              <a:miter/>
            </a:ln>
          </p:spPr>
          <p:txBody>
            <a:bodyPr/>
            <a:lstStyle/>
            <a:p>
              <a:endParaRPr lang="en-US"/>
            </a:p>
          </p:txBody>
        </p:sp>
        <p:sp>
          <p:nvSpPr>
            <p:cNvPr id="108" name="TextBox 51">
              <a:extLst>
                <a:ext uri="{FF2B5EF4-FFF2-40B4-BE49-F238E27FC236}">
                  <a16:creationId xmlns:a16="http://schemas.microsoft.com/office/drawing/2014/main" id="{DDE96359-20C6-8E12-0F20-C1BF193F7942}"/>
                </a:ext>
              </a:extLst>
            </p:cNvPr>
            <p:cNvSpPr txBox="1"/>
            <p:nvPr/>
          </p:nvSpPr>
          <p:spPr>
            <a:xfrm>
              <a:off x="0" y="-38100"/>
              <a:ext cx="348982" cy="903919"/>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sp>
        <p:nvSpPr>
          <p:cNvPr id="109" name="Freeform 52">
            <a:extLst>
              <a:ext uri="{FF2B5EF4-FFF2-40B4-BE49-F238E27FC236}">
                <a16:creationId xmlns:a16="http://schemas.microsoft.com/office/drawing/2014/main" id="{3D66154A-53CA-98BC-8729-450355F41764}"/>
              </a:ext>
            </a:extLst>
          </p:cNvPr>
          <p:cNvSpPr/>
          <p:nvPr/>
        </p:nvSpPr>
        <p:spPr>
          <a:xfrm>
            <a:off x="6006252" y="5382417"/>
            <a:ext cx="376237" cy="496643"/>
          </a:xfrm>
          <a:custGeom>
            <a:avLst/>
            <a:gdLst/>
            <a:ahLst/>
            <a:cxnLst/>
            <a:rect l="l" t="t" r="r" b="b"/>
            <a:pathLst>
              <a:path w="376237" h="376237">
                <a:moveTo>
                  <a:pt x="0" y="0"/>
                </a:moveTo>
                <a:lnTo>
                  <a:pt x="376237" y="0"/>
                </a:lnTo>
                <a:lnTo>
                  <a:pt x="376237" y="376238"/>
                </a:lnTo>
                <a:lnTo>
                  <a:pt x="0" y="376238"/>
                </a:lnTo>
                <a:lnTo>
                  <a:pt x="0" y="0"/>
                </a:lnTo>
                <a:close/>
              </a:path>
            </a:pathLst>
          </a:custGeom>
          <a:blipFill>
            <a:blip r:embed="rId4"/>
            <a:stretch>
              <a:fillRect/>
            </a:stretch>
          </a:blipFill>
        </p:spPr>
        <p:txBody>
          <a:bodyPr/>
          <a:lstStyle/>
          <a:p>
            <a:endParaRPr lang="en-US"/>
          </a:p>
        </p:txBody>
      </p:sp>
      <p:sp>
        <p:nvSpPr>
          <p:cNvPr id="110" name="Freeform 53">
            <a:extLst>
              <a:ext uri="{FF2B5EF4-FFF2-40B4-BE49-F238E27FC236}">
                <a16:creationId xmlns:a16="http://schemas.microsoft.com/office/drawing/2014/main" id="{D79744C8-7196-5815-F309-1ABB55873804}"/>
              </a:ext>
            </a:extLst>
          </p:cNvPr>
          <p:cNvSpPr/>
          <p:nvPr/>
        </p:nvSpPr>
        <p:spPr>
          <a:xfrm>
            <a:off x="917281" y="5201616"/>
            <a:ext cx="386805" cy="432184"/>
          </a:xfrm>
          <a:custGeom>
            <a:avLst/>
            <a:gdLst/>
            <a:ahLst/>
            <a:cxnLst/>
            <a:rect l="l" t="t" r="r" b="b"/>
            <a:pathLst>
              <a:path w="386805" h="432184">
                <a:moveTo>
                  <a:pt x="0" y="0"/>
                </a:moveTo>
                <a:lnTo>
                  <a:pt x="386804" y="0"/>
                </a:lnTo>
                <a:lnTo>
                  <a:pt x="386804" y="432184"/>
                </a:lnTo>
                <a:lnTo>
                  <a:pt x="0" y="432184"/>
                </a:lnTo>
                <a:lnTo>
                  <a:pt x="0" y="0"/>
                </a:lnTo>
                <a:close/>
              </a:path>
            </a:pathLst>
          </a:custGeom>
          <a:blipFill>
            <a:blip r:embed="rId5"/>
            <a:stretch>
              <a:fillRect/>
            </a:stretch>
          </a:blipFill>
        </p:spPr>
        <p:txBody>
          <a:bodyPr/>
          <a:lstStyle/>
          <a:p>
            <a:endParaRPr lang="en-US"/>
          </a:p>
        </p:txBody>
      </p:sp>
      <p:sp>
        <p:nvSpPr>
          <p:cNvPr id="111" name="Freeform 54">
            <a:extLst>
              <a:ext uri="{FF2B5EF4-FFF2-40B4-BE49-F238E27FC236}">
                <a16:creationId xmlns:a16="http://schemas.microsoft.com/office/drawing/2014/main" id="{01E8D9CF-806C-D03A-0E9F-A0E44ADCB176}"/>
              </a:ext>
            </a:extLst>
          </p:cNvPr>
          <p:cNvSpPr/>
          <p:nvPr/>
        </p:nvSpPr>
        <p:spPr>
          <a:xfrm>
            <a:off x="914583" y="6302336"/>
            <a:ext cx="389503" cy="357635"/>
          </a:xfrm>
          <a:custGeom>
            <a:avLst/>
            <a:gdLst/>
            <a:ahLst/>
            <a:cxnLst/>
            <a:rect l="l" t="t" r="r" b="b"/>
            <a:pathLst>
              <a:path w="389503" h="357635">
                <a:moveTo>
                  <a:pt x="0" y="0"/>
                </a:moveTo>
                <a:lnTo>
                  <a:pt x="389503" y="0"/>
                </a:lnTo>
                <a:lnTo>
                  <a:pt x="389503" y="357635"/>
                </a:lnTo>
                <a:lnTo>
                  <a:pt x="0" y="357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2" name="Freeform 55">
            <a:extLst>
              <a:ext uri="{FF2B5EF4-FFF2-40B4-BE49-F238E27FC236}">
                <a16:creationId xmlns:a16="http://schemas.microsoft.com/office/drawing/2014/main" id="{57FE00E3-0B46-6836-9298-489106FCAAE2}"/>
              </a:ext>
            </a:extLst>
          </p:cNvPr>
          <p:cNvSpPr/>
          <p:nvPr/>
        </p:nvSpPr>
        <p:spPr>
          <a:xfrm>
            <a:off x="5944570" y="6223157"/>
            <a:ext cx="532378" cy="606923"/>
          </a:xfrm>
          <a:custGeom>
            <a:avLst/>
            <a:gdLst/>
            <a:ahLst/>
            <a:cxnLst/>
            <a:rect l="l" t="t" r="r" b="b"/>
            <a:pathLst>
              <a:path w="532378" h="459781">
                <a:moveTo>
                  <a:pt x="0" y="0"/>
                </a:moveTo>
                <a:lnTo>
                  <a:pt x="532378" y="0"/>
                </a:lnTo>
                <a:lnTo>
                  <a:pt x="532378" y="459781"/>
                </a:lnTo>
                <a:lnTo>
                  <a:pt x="0" y="4597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3" name="TextBox 57">
            <a:extLst>
              <a:ext uri="{FF2B5EF4-FFF2-40B4-BE49-F238E27FC236}">
                <a16:creationId xmlns:a16="http://schemas.microsoft.com/office/drawing/2014/main" id="{B15A3E53-C6E2-0E73-BF57-28B5371AA1EC}"/>
              </a:ext>
            </a:extLst>
          </p:cNvPr>
          <p:cNvSpPr txBox="1"/>
          <p:nvPr/>
        </p:nvSpPr>
        <p:spPr>
          <a:xfrm>
            <a:off x="2405608" y="4391647"/>
            <a:ext cx="2379406" cy="272960"/>
          </a:xfrm>
          <a:prstGeom prst="rect">
            <a:avLst/>
          </a:prstGeom>
        </p:spPr>
        <p:txBody>
          <a:bodyPr lIns="0" tIns="0" rIns="0" bIns="0" rtlCol="0" anchor="t">
            <a:spAutoFit/>
          </a:bodyPr>
          <a:lstStyle/>
          <a:p>
            <a:pPr algn="ctr">
              <a:lnSpc>
                <a:spcPts val="2100"/>
              </a:lnSpc>
              <a:spcBef>
                <a:spcPct val="0"/>
              </a:spcBef>
            </a:pPr>
            <a:r>
              <a:rPr lang="en-US" sz="2000" dirty="0">
                <a:solidFill>
                  <a:srgbClr val="FFFFFF"/>
                </a:solidFill>
                <a:latin typeface="Aptos" panose="020B0004020202020204" pitchFamily="34" charset="0"/>
                <a:ea typeface="DejaVu Sans Light"/>
                <a:cs typeface="DejaVu Sans Light"/>
                <a:sym typeface="DejaVu Sans Light"/>
              </a:rPr>
              <a:t>Semantic Layer</a:t>
            </a:r>
          </a:p>
        </p:txBody>
      </p:sp>
      <p:sp>
        <p:nvSpPr>
          <p:cNvPr id="114" name="TextBox 58">
            <a:extLst>
              <a:ext uri="{FF2B5EF4-FFF2-40B4-BE49-F238E27FC236}">
                <a16:creationId xmlns:a16="http://schemas.microsoft.com/office/drawing/2014/main" id="{CA99632C-241D-1C20-5702-0FD6FCC0436C}"/>
              </a:ext>
            </a:extLst>
          </p:cNvPr>
          <p:cNvSpPr txBox="1"/>
          <p:nvPr/>
        </p:nvSpPr>
        <p:spPr>
          <a:xfrm>
            <a:off x="4785014" y="3051317"/>
            <a:ext cx="6689172" cy="316049"/>
          </a:xfrm>
          <a:prstGeom prst="rect">
            <a:avLst/>
          </a:prstGeom>
        </p:spPr>
        <p:txBody>
          <a:bodyPr wrap="square" lIns="0" tIns="0" rIns="0" bIns="0" rtlCol="0" anchor="t">
            <a:spAutoFit/>
          </a:bodyPr>
          <a:lstStyle/>
          <a:p>
            <a:pPr algn="ctr">
              <a:lnSpc>
                <a:spcPts val="2399"/>
              </a:lnSpc>
            </a:pPr>
            <a:r>
              <a:rPr lang="en-US" sz="2400" dirty="0">
                <a:solidFill>
                  <a:srgbClr val="FFFFFF"/>
                </a:solidFill>
                <a:latin typeface="Aptos" panose="020B0004020202020204" pitchFamily="34" charset="0"/>
                <a:ea typeface="DejaVu Sans Light"/>
                <a:cs typeface="DejaVu Sans Light"/>
                <a:sym typeface="DejaVu Sans Light"/>
              </a:rPr>
              <a:t>What is Semantic Layer  ?</a:t>
            </a:r>
          </a:p>
        </p:txBody>
      </p:sp>
      <p:sp>
        <p:nvSpPr>
          <p:cNvPr id="115" name="TextBox 59">
            <a:extLst>
              <a:ext uri="{FF2B5EF4-FFF2-40B4-BE49-F238E27FC236}">
                <a16:creationId xmlns:a16="http://schemas.microsoft.com/office/drawing/2014/main" id="{0B84F085-9F19-7CC7-ED4A-C6553D001292}"/>
              </a:ext>
            </a:extLst>
          </p:cNvPr>
          <p:cNvSpPr txBox="1"/>
          <p:nvPr/>
        </p:nvSpPr>
        <p:spPr>
          <a:xfrm>
            <a:off x="953954" y="3608729"/>
            <a:ext cx="5751645" cy="550535"/>
          </a:xfrm>
          <a:prstGeom prst="rect">
            <a:avLst/>
          </a:prstGeom>
        </p:spPr>
        <p:txBody>
          <a:bodyPr wrap="square" lIns="0" tIns="0" rIns="0" bIns="0" rtlCol="0" anchor="t">
            <a:spAutoFit/>
          </a:bodyPr>
          <a:lstStyle/>
          <a:p>
            <a:pPr algn="ctr">
              <a:lnSpc>
                <a:spcPts val="1350"/>
              </a:lnSpc>
              <a:spcBef>
                <a:spcPct val="0"/>
              </a:spcBef>
            </a:pPr>
            <a:r>
              <a:rPr lang="en-US" sz="1600" dirty="0">
                <a:solidFill>
                  <a:srgbClr val="FFFFFF"/>
                </a:solidFill>
                <a:latin typeface="Aptos" panose="020B0004020202020204" pitchFamily="34" charset="0"/>
                <a:ea typeface="DejaVu Sans Light"/>
                <a:cs typeface="DejaVu Sans Light"/>
                <a:sym typeface="DejaVu Sans Light"/>
              </a:rPr>
              <a:t>A semantic layer is a standardized framework that organizes and abstracts organizational knowledge and serves as a connector for all organization knowledge assets</a:t>
            </a:r>
          </a:p>
        </p:txBody>
      </p:sp>
      <p:sp>
        <p:nvSpPr>
          <p:cNvPr id="116" name="TextBox 60">
            <a:extLst>
              <a:ext uri="{FF2B5EF4-FFF2-40B4-BE49-F238E27FC236}">
                <a16:creationId xmlns:a16="http://schemas.microsoft.com/office/drawing/2014/main" id="{AE14C8D8-0D66-38B0-71D4-F6AB979938C4}"/>
              </a:ext>
            </a:extLst>
          </p:cNvPr>
          <p:cNvSpPr txBox="1"/>
          <p:nvPr/>
        </p:nvSpPr>
        <p:spPr>
          <a:xfrm>
            <a:off x="2589996" y="4908716"/>
            <a:ext cx="1811222" cy="585801"/>
          </a:xfrm>
          <a:prstGeom prst="rect">
            <a:avLst/>
          </a:prstGeom>
        </p:spPr>
        <p:txBody>
          <a:bodyPr lIns="0" tIns="0" rIns="0" bIns="0" rtlCol="0" anchor="t">
            <a:spAutoFit/>
          </a:bodyPr>
          <a:lstStyle/>
          <a:p>
            <a:pPr algn="ctr">
              <a:lnSpc>
                <a:spcPts val="1500"/>
              </a:lnSpc>
              <a:spcBef>
                <a:spcPct val="0"/>
              </a:spcBef>
            </a:pPr>
            <a:r>
              <a:rPr lang="en-US" sz="1600" dirty="0">
                <a:solidFill>
                  <a:srgbClr val="FFFFFF"/>
                </a:solidFill>
                <a:latin typeface="Aptos" panose="020B0004020202020204" pitchFamily="34" charset="0"/>
                <a:ea typeface="DejaVu Sans Light"/>
                <a:cs typeface="DejaVu Sans Light"/>
                <a:sym typeface="DejaVu Sans Light"/>
              </a:rPr>
              <a:t>Data Democratization &amp; Governance</a:t>
            </a:r>
          </a:p>
        </p:txBody>
      </p:sp>
      <p:sp>
        <p:nvSpPr>
          <p:cNvPr id="117" name="TextBox 61">
            <a:extLst>
              <a:ext uri="{FF2B5EF4-FFF2-40B4-BE49-F238E27FC236}">
                <a16:creationId xmlns:a16="http://schemas.microsoft.com/office/drawing/2014/main" id="{344DC32F-CE2D-08DC-3D07-B10815A6D790}"/>
              </a:ext>
            </a:extLst>
          </p:cNvPr>
          <p:cNvSpPr txBox="1"/>
          <p:nvPr/>
        </p:nvSpPr>
        <p:spPr>
          <a:xfrm>
            <a:off x="2657166" y="5913616"/>
            <a:ext cx="1811222" cy="393441"/>
          </a:xfrm>
          <a:prstGeom prst="rect">
            <a:avLst/>
          </a:prstGeom>
        </p:spPr>
        <p:txBody>
          <a:bodyPr lIns="0" tIns="0" rIns="0" bIns="0" rtlCol="0" anchor="t">
            <a:spAutoFit/>
          </a:bodyPr>
          <a:lstStyle/>
          <a:p>
            <a:pPr algn="ctr">
              <a:lnSpc>
                <a:spcPts val="1500"/>
              </a:lnSpc>
            </a:pPr>
            <a:r>
              <a:rPr lang="en-US" sz="1600" dirty="0">
                <a:solidFill>
                  <a:srgbClr val="FFFFFF"/>
                </a:solidFill>
                <a:latin typeface="Aptos" panose="020B0004020202020204" pitchFamily="34" charset="0"/>
                <a:ea typeface="DejaVu Sans Light"/>
                <a:cs typeface="DejaVu Sans Light"/>
                <a:sym typeface="DejaVu Sans Light"/>
              </a:rPr>
              <a:t>Data Modeling and </a:t>
            </a:r>
          </a:p>
          <a:p>
            <a:pPr algn="ctr">
              <a:lnSpc>
                <a:spcPts val="1500"/>
              </a:lnSpc>
              <a:spcBef>
                <a:spcPct val="0"/>
              </a:spcBef>
            </a:pPr>
            <a:r>
              <a:rPr lang="en-US" sz="1600" dirty="0">
                <a:solidFill>
                  <a:srgbClr val="FFFFFF"/>
                </a:solidFill>
                <a:latin typeface="Aptos" panose="020B0004020202020204" pitchFamily="34" charset="0"/>
                <a:ea typeface="DejaVu Sans Light"/>
                <a:cs typeface="DejaVu Sans Light"/>
                <a:sym typeface="DejaVu Sans Light"/>
              </a:rPr>
              <a:t>Metric Layer</a:t>
            </a:r>
          </a:p>
        </p:txBody>
      </p:sp>
      <p:sp>
        <p:nvSpPr>
          <p:cNvPr id="118" name="TextBox 62">
            <a:extLst>
              <a:ext uri="{FF2B5EF4-FFF2-40B4-BE49-F238E27FC236}">
                <a16:creationId xmlns:a16="http://schemas.microsoft.com/office/drawing/2014/main" id="{372754CC-920F-929C-26BD-6C3C841104A1}"/>
              </a:ext>
            </a:extLst>
          </p:cNvPr>
          <p:cNvSpPr txBox="1"/>
          <p:nvPr/>
        </p:nvSpPr>
        <p:spPr>
          <a:xfrm>
            <a:off x="533809" y="4533080"/>
            <a:ext cx="1303325" cy="215252"/>
          </a:xfrm>
          <a:prstGeom prst="rect">
            <a:avLst/>
          </a:prstGeom>
        </p:spPr>
        <p:txBody>
          <a:bodyPr wrap="square" lIns="0" tIns="0" rIns="0" bIns="0" rtlCol="0" anchor="t">
            <a:spAutoFit/>
          </a:bodyPr>
          <a:lstStyle/>
          <a:p>
            <a:pPr algn="ctr">
              <a:lnSpc>
                <a:spcPts val="1500"/>
              </a:lnSpc>
              <a:spcBef>
                <a:spcPct val="0"/>
              </a:spcBef>
            </a:pPr>
            <a:r>
              <a:rPr lang="en-US" sz="2000" dirty="0">
                <a:solidFill>
                  <a:srgbClr val="FFFFFF"/>
                </a:solidFill>
                <a:latin typeface="Aptos" panose="020B0004020202020204" pitchFamily="34" charset="0"/>
                <a:ea typeface="DejaVu Sans Light"/>
                <a:cs typeface="DejaVu Sans Light"/>
                <a:sym typeface="DejaVu Sans Light"/>
              </a:rPr>
              <a:t>Cloud Data</a:t>
            </a:r>
          </a:p>
        </p:txBody>
      </p:sp>
      <p:sp>
        <p:nvSpPr>
          <p:cNvPr id="119" name="TextBox 63">
            <a:extLst>
              <a:ext uri="{FF2B5EF4-FFF2-40B4-BE49-F238E27FC236}">
                <a16:creationId xmlns:a16="http://schemas.microsoft.com/office/drawing/2014/main" id="{3B888B5F-6562-368E-688B-1AF72B0F2A67}"/>
              </a:ext>
            </a:extLst>
          </p:cNvPr>
          <p:cNvSpPr txBox="1"/>
          <p:nvPr/>
        </p:nvSpPr>
        <p:spPr>
          <a:xfrm>
            <a:off x="5553334" y="4513510"/>
            <a:ext cx="1476652" cy="215252"/>
          </a:xfrm>
          <a:prstGeom prst="rect">
            <a:avLst/>
          </a:prstGeom>
        </p:spPr>
        <p:txBody>
          <a:bodyPr wrap="square" lIns="0" tIns="0" rIns="0" bIns="0" rtlCol="0" anchor="t">
            <a:spAutoFit/>
          </a:bodyPr>
          <a:lstStyle/>
          <a:p>
            <a:pPr algn="ctr">
              <a:lnSpc>
                <a:spcPts val="1500"/>
              </a:lnSpc>
              <a:spcBef>
                <a:spcPct val="0"/>
              </a:spcBef>
            </a:pPr>
            <a:r>
              <a:rPr lang="en-US" sz="2000" dirty="0">
                <a:solidFill>
                  <a:srgbClr val="FFFFFF"/>
                </a:solidFill>
                <a:latin typeface="Aptos" panose="020B0004020202020204" pitchFamily="34" charset="0"/>
                <a:ea typeface="DejaVu Sans Light"/>
                <a:cs typeface="DejaVu Sans Light"/>
                <a:sym typeface="DejaVu Sans Light"/>
              </a:rPr>
              <a:t>Insight Layer</a:t>
            </a:r>
          </a:p>
        </p:txBody>
      </p:sp>
      <p:sp>
        <p:nvSpPr>
          <p:cNvPr id="120" name="TextBox 64">
            <a:extLst>
              <a:ext uri="{FF2B5EF4-FFF2-40B4-BE49-F238E27FC236}">
                <a16:creationId xmlns:a16="http://schemas.microsoft.com/office/drawing/2014/main" id="{FA1B56EF-3988-CBB3-7F6E-D7CF003A4F92}"/>
              </a:ext>
            </a:extLst>
          </p:cNvPr>
          <p:cNvSpPr txBox="1"/>
          <p:nvPr/>
        </p:nvSpPr>
        <p:spPr>
          <a:xfrm>
            <a:off x="2623025" y="6840473"/>
            <a:ext cx="1811222" cy="585801"/>
          </a:xfrm>
          <a:prstGeom prst="rect">
            <a:avLst/>
          </a:prstGeom>
        </p:spPr>
        <p:txBody>
          <a:bodyPr lIns="0" tIns="0" rIns="0" bIns="0" rtlCol="0" anchor="t">
            <a:spAutoFit/>
          </a:bodyPr>
          <a:lstStyle/>
          <a:p>
            <a:pPr algn="ctr">
              <a:lnSpc>
                <a:spcPts val="1500"/>
              </a:lnSpc>
              <a:spcBef>
                <a:spcPct val="0"/>
              </a:spcBef>
            </a:pPr>
            <a:r>
              <a:rPr lang="en-US" sz="1600" dirty="0">
                <a:solidFill>
                  <a:srgbClr val="FFFFFF"/>
                </a:solidFill>
                <a:latin typeface="Aptos" panose="020B0004020202020204" pitchFamily="34" charset="0"/>
                <a:ea typeface="DejaVu Sans Light"/>
                <a:cs typeface="DejaVu Sans Light"/>
                <a:sym typeface="DejaVu Sans Light"/>
              </a:rPr>
              <a:t>Arvis, Enabling Gen AI with Business Context</a:t>
            </a:r>
          </a:p>
        </p:txBody>
      </p:sp>
      <p:grpSp>
        <p:nvGrpSpPr>
          <p:cNvPr id="121" name="Group 13">
            <a:extLst>
              <a:ext uri="{FF2B5EF4-FFF2-40B4-BE49-F238E27FC236}">
                <a16:creationId xmlns:a16="http://schemas.microsoft.com/office/drawing/2014/main" id="{4852DABF-2884-533B-4429-204830ABB636}"/>
              </a:ext>
            </a:extLst>
          </p:cNvPr>
          <p:cNvGrpSpPr/>
          <p:nvPr/>
        </p:nvGrpSpPr>
        <p:grpSpPr>
          <a:xfrm>
            <a:off x="374360" y="8652946"/>
            <a:ext cx="1647252" cy="902226"/>
            <a:chOff x="0" y="0"/>
            <a:chExt cx="2196337" cy="1202968"/>
          </a:xfrm>
        </p:grpSpPr>
        <p:grpSp>
          <p:nvGrpSpPr>
            <p:cNvPr id="122" name="Group 14">
              <a:extLst>
                <a:ext uri="{FF2B5EF4-FFF2-40B4-BE49-F238E27FC236}">
                  <a16:creationId xmlns:a16="http://schemas.microsoft.com/office/drawing/2014/main" id="{4299AB83-4730-6E6D-29EA-3384AC68A4DF}"/>
                </a:ext>
              </a:extLst>
            </p:cNvPr>
            <p:cNvGrpSpPr/>
            <p:nvPr/>
          </p:nvGrpSpPr>
          <p:grpSpPr>
            <a:xfrm>
              <a:off x="0" y="0"/>
              <a:ext cx="2196337" cy="1202968"/>
              <a:chOff x="0" y="0"/>
              <a:chExt cx="574206" cy="314501"/>
            </a:xfrm>
          </p:grpSpPr>
          <p:sp>
            <p:nvSpPr>
              <p:cNvPr id="130" name="Freeform 15">
                <a:extLst>
                  <a:ext uri="{FF2B5EF4-FFF2-40B4-BE49-F238E27FC236}">
                    <a16:creationId xmlns:a16="http://schemas.microsoft.com/office/drawing/2014/main" id="{F001204D-829E-0897-B675-F9B9126F16FF}"/>
                  </a:ext>
                </a:extLst>
              </p:cNvPr>
              <p:cNvSpPr/>
              <p:nvPr/>
            </p:nvSpPr>
            <p:spPr>
              <a:xfrm>
                <a:off x="0" y="0"/>
                <a:ext cx="574206" cy="314501"/>
              </a:xfrm>
              <a:custGeom>
                <a:avLst/>
                <a:gdLst/>
                <a:ahLst/>
                <a:cxnLst/>
                <a:rect l="l" t="t" r="r" b="b"/>
                <a:pathLst>
                  <a:path w="574206" h="314501">
                    <a:moveTo>
                      <a:pt x="46999" y="0"/>
                    </a:moveTo>
                    <a:lnTo>
                      <a:pt x="527207" y="0"/>
                    </a:lnTo>
                    <a:cubicBezTo>
                      <a:pt x="553163" y="0"/>
                      <a:pt x="574206" y="21042"/>
                      <a:pt x="574206" y="46999"/>
                    </a:cubicBezTo>
                    <a:lnTo>
                      <a:pt x="574206" y="267502"/>
                    </a:lnTo>
                    <a:cubicBezTo>
                      <a:pt x="574206" y="293459"/>
                      <a:pt x="553163" y="314501"/>
                      <a:pt x="527207" y="314501"/>
                    </a:cubicBezTo>
                    <a:lnTo>
                      <a:pt x="46999" y="314501"/>
                    </a:lnTo>
                    <a:cubicBezTo>
                      <a:pt x="21042" y="314501"/>
                      <a:pt x="0" y="293459"/>
                      <a:pt x="0" y="267502"/>
                    </a:cubicBezTo>
                    <a:lnTo>
                      <a:pt x="0" y="46999"/>
                    </a:lnTo>
                    <a:cubicBezTo>
                      <a:pt x="0" y="21042"/>
                      <a:pt x="21042" y="0"/>
                      <a:pt x="46999" y="0"/>
                    </a:cubicBezTo>
                    <a:close/>
                  </a:path>
                </a:pathLst>
              </a:custGeom>
              <a:solidFill>
                <a:srgbClr val="8ACEFF"/>
              </a:solidFill>
              <a:ln w="38100" cap="sq">
                <a:solidFill>
                  <a:srgbClr val="0571D3"/>
                </a:solidFill>
                <a:prstDash val="solid"/>
                <a:miter/>
              </a:ln>
            </p:spPr>
            <p:txBody>
              <a:bodyPr/>
              <a:lstStyle/>
              <a:p>
                <a:endParaRPr lang="en-US"/>
              </a:p>
            </p:txBody>
          </p:sp>
          <p:sp>
            <p:nvSpPr>
              <p:cNvPr id="133" name="TextBox 16">
                <a:extLst>
                  <a:ext uri="{FF2B5EF4-FFF2-40B4-BE49-F238E27FC236}">
                    <a16:creationId xmlns:a16="http://schemas.microsoft.com/office/drawing/2014/main" id="{93639466-B15A-65C2-68FD-06E6BF739B27}"/>
                  </a:ext>
                </a:extLst>
              </p:cNvPr>
              <p:cNvSpPr txBox="1"/>
              <p:nvPr/>
            </p:nvSpPr>
            <p:spPr>
              <a:xfrm>
                <a:off x="0" y="-38100"/>
                <a:ext cx="574206" cy="352601"/>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23" name="Group 17">
              <a:extLst>
                <a:ext uri="{FF2B5EF4-FFF2-40B4-BE49-F238E27FC236}">
                  <a16:creationId xmlns:a16="http://schemas.microsoft.com/office/drawing/2014/main" id="{203A0D75-1E32-DE02-FB47-21A41B085E3D}"/>
                </a:ext>
              </a:extLst>
            </p:cNvPr>
            <p:cNvGrpSpPr/>
            <p:nvPr/>
          </p:nvGrpSpPr>
          <p:grpSpPr>
            <a:xfrm>
              <a:off x="204685" y="182497"/>
              <a:ext cx="1786966" cy="837975"/>
              <a:chOff x="0" y="0"/>
              <a:chExt cx="467181" cy="219078"/>
            </a:xfrm>
          </p:grpSpPr>
          <p:sp>
            <p:nvSpPr>
              <p:cNvPr id="126" name="Freeform 18">
                <a:extLst>
                  <a:ext uri="{FF2B5EF4-FFF2-40B4-BE49-F238E27FC236}">
                    <a16:creationId xmlns:a16="http://schemas.microsoft.com/office/drawing/2014/main" id="{D500812D-BAA6-1E76-DFB3-5AF263A8E228}"/>
                  </a:ext>
                </a:extLst>
              </p:cNvPr>
              <p:cNvSpPr/>
              <p:nvPr/>
            </p:nvSpPr>
            <p:spPr>
              <a:xfrm>
                <a:off x="0" y="0"/>
                <a:ext cx="467181" cy="219078"/>
              </a:xfrm>
              <a:custGeom>
                <a:avLst/>
                <a:gdLst/>
                <a:ahLst/>
                <a:cxnLst/>
                <a:rect l="l" t="t" r="r" b="b"/>
                <a:pathLst>
                  <a:path w="467181" h="219078">
                    <a:moveTo>
                      <a:pt x="28883" y="0"/>
                    </a:moveTo>
                    <a:lnTo>
                      <a:pt x="438298" y="0"/>
                    </a:lnTo>
                    <a:cubicBezTo>
                      <a:pt x="454249" y="0"/>
                      <a:pt x="467181" y="12931"/>
                      <a:pt x="467181" y="28883"/>
                    </a:cubicBezTo>
                    <a:lnTo>
                      <a:pt x="467181" y="190195"/>
                    </a:lnTo>
                    <a:cubicBezTo>
                      <a:pt x="467181" y="197856"/>
                      <a:pt x="464138" y="205202"/>
                      <a:pt x="458721" y="210619"/>
                    </a:cubicBezTo>
                    <a:cubicBezTo>
                      <a:pt x="453304" y="216035"/>
                      <a:pt x="445958" y="219078"/>
                      <a:pt x="438298" y="219078"/>
                    </a:cubicBezTo>
                    <a:lnTo>
                      <a:pt x="28883" y="219078"/>
                    </a:lnTo>
                    <a:cubicBezTo>
                      <a:pt x="21223" y="219078"/>
                      <a:pt x="13876" y="216035"/>
                      <a:pt x="8460" y="210619"/>
                    </a:cubicBezTo>
                    <a:cubicBezTo>
                      <a:pt x="3043" y="205202"/>
                      <a:pt x="0" y="197856"/>
                      <a:pt x="0" y="190195"/>
                    </a:cubicBezTo>
                    <a:lnTo>
                      <a:pt x="0" y="28883"/>
                    </a:lnTo>
                    <a:cubicBezTo>
                      <a:pt x="0" y="21223"/>
                      <a:pt x="3043" y="13876"/>
                      <a:pt x="8460" y="8460"/>
                    </a:cubicBezTo>
                    <a:cubicBezTo>
                      <a:pt x="13876" y="3043"/>
                      <a:pt x="21223" y="0"/>
                      <a:pt x="28883" y="0"/>
                    </a:cubicBezTo>
                    <a:close/>
                  </a:path>
                </a:pathLst>
              </a:custGeom>
              <a:solidFill>
                <a:srgbClr val="FFFFFF"/>
              </a:solidFill>
            </p:spPr>
            <p:txBody>
              <a:bodyPr/>
              <a:lstStyle/>
              <a:p>
                <a:endParaRPr lang="en-US"/>
              </a:p>
            </p:txBody>
          </p:sp>
          <p:sp>
            <p:nvSpPr>
              <p:cNvPr id="129" name="TextBox 19">
                <a:extLst>
                  <a:ext uri="{FF2B5EF4-FFF2-40B4-BE49-F238E27FC236}">
                    <a16:creationId xmlns:a16="http://schemas.microsoft.com/office/drawing/2014/main" id="{D5F9E7E2-BCA8-42E9-B681-137471D634F6}"/>
                  </a:ext>
                </a:extLst>
              </p:cNvPr>
              <p:cNvSpPr txBox="1"/>
              <p:nvPr/>
            </p:nvSpPr>
            <p:spPr>
              <a:xfrm>
                <a:off x="0" y="-19050"/>
                <a:ext cx="467181" cy="238128"/>
              </a:xfrm>
              <a:prstGeom prst="rect">
                <a:avLst/>
              </a:prstGeom>
            </p:spPr>
            <p:txBody>
              <a:bodyPr lIns="50800" tIns="50800" rIns="50800" bIns="50800" rtlCol="0" anchor="ctr"/>
              <a:lstStyle/>
              <a:p>
                <a:pPr algn="ctr">
                  <a:lnSpc>
                    <a:spcPts val="1752"/>
                  </a:lnSpc>
                </a:pPr>
                <a:endParaRPr/>
              </a:p>
            </p:txBody>
          </p:sp>
        </p:grpSp>
        <p:sp>
          <p:nvSpPr>
            <p:cNvPr id="124" name="TextBox 20">
              <a:extLst>
                <a:ext uri="{FF2B5EF4-FFF2-40B4-BE49-F238E27FC236}">
                  <a16:creationId xmlns:a16="http://schemas.microsoft.com/office/drawing/2014/main" id="{F02BB1DF-E106-648B-3B89-DDAAA08868AF}"/>
                </a:ext>
              </a:extLst>
            </p:cNvPr>
            <p:cNvSpPr txBox="1"/>
            <p:nvPr/>
          </p:nvSpPr>
          <p:spPr>
            <a:xfrm>
              <a:off x="299573" y="461501"/>
              <a:ext cx="1541247" cy="246221"/>
            </a:xfrm>
            <a:prstGeom prst="rect">
              <a:avLst/>
            </a:prstGeom>
          </p:spPr>
          <p:txBody>
            <a:bodyPr wrap="square" lIns="0" tIns="0" rIns="0" bIns="0" rtlCol="0" anchor="t">
              <a:spAutoFit/>
            </a:bodyPr>
            <a:lstStyle/>
            <a:p>
              <a:pPr algn="ctr"/>
              <a:r>
                <a:rPr lang="en-IN" sz="1200" b="1" dirty="0">
                  <a:solidFill>
                    <a:srgbClr val="0E0E0E"/>
                  </a:solidFill>
                  <a:effectLst/>
                  <a:latin typeface="Montserrat" pitchFamily="2" charset="77"/>
                </a:rPr>
                <a:t>Data Silos</a:t>
              </a:r>
            </a:p>
          </p:txBody>
        </p:sp>
      </p:grpSp>
      <p:sp>
        <p:nvSpPr>
          <p:cNvPr id="137" name="TextBox 21">
            <a:extLst>
              <a:ext uri="{FF2B5EF4-FFF2-40B4-BE49-F238E27FC236}">
                <a16:creationId xmlns:a16="http://schemas.microsoft.com/office/drawing/2014/main" id="{6526E5B5-469B-AC78-F3CA-BA23E1409C75}"/>
              </a:ext>
            </a:extLst>
          </p:cNvPr>
          <p:cNvSpPr txBox="1"/>
          <p:nvPr/>
        </p:nvSpPr>
        <p:spPr>
          <a:xfrm>
            <a:off x="2154489" y="8050609"/>
            <a:ext cx="3944526" cy="291465"/>
          </a:xfrm>
          <a:prstGeom prst="rect">
            <a:avLst/>
          </a:prstGeom>
        </p:spPr>
        <p:txBody>
          <a:bodyPr lIns="0" tIns="0" rIns="0" bIns="0" rtlCol="0" anchor="t">
            <a:spAutoFit/>
          </a:bodyPr>
          <a:lstStyle/>
          <a:p>
            <a:pPr algn="ctr">
              <a:lnSpc>
                <a:spcPts val="2399"/>
              </a:lnSpc>
            </a:pPr>
            <a:r>
              <a:rPr lang="en-US" sz="1599" dirty="0">
                <a:solidFill>
                  <a:srgbClr val="FFFFFF"/>
                </a:solidFill>
                <a:latin typeface="DejaVu Sans Light"/>
                <a:ea typeface="DejaVu Sans Light"/>
                <a:cs typeface="DejaVu Sans Light"/>
                <a:sym typeface="DejaVu Sans Light"/>
              </a:rPr>
              <a:t>What Problem Semantic Layer Solve ?</a:t>
            </a:r>
          </a:p>
        </p:txBody>
      </p:sp>
      <p:grpSp>
        <p:nvGrpSpPr>
          <p:cNvPr id="138" name="Group 22">
            <a:extLst>
              <a:ext uri="{FF2B5EF4-FFF2-40B4-BE49-F238E27FC236}">
                <a16:creationId xmlns:a16="http://schemas.microsoft.com/office/drawing/2014/main" id="{C0459F31-F472-C803-09F2-BC7BFB89FF8A}"/>
              </a:ext>
            </a:extLst>
          </p:cNvPr>
          <p:cNvGrpSpPr/>
          <p:nvPr/>
        </p:nvGrpSpPr>
        <p:grpSpPr>
          <a:xfrm>
            <a:off x="2233375" y="8652946"/>
            <a:ext cx="1647252" cy="902226"/>
            <a:chOff x="0" y="0"/>
            <a:chExt cx="574206" cy="314501"/>
          </a:xfrm>
        </p:grpSpPr>
        <p:sp>
          <p:nvSpPr>
            <p:cNvPr id="139" name="Freeform 23">
              <a:extLst>
                <a:ext uri="{FF2B5EF4-FFF2-40B4-BE49-F238E27FC236}">
                  <a16:creationId xmlns:a16="http://schemas.microsoft.com/office/drawing/2014/main" id="{C20D377B-8510-87CD-7B63-B95200B0920C}"/>
                </a:ext>
              </a:extLst>
            </p:cNvPr>
            <p:cNvSpPr/>
            <p:nvPr/>
          </p:nvSpPr>
          <p:spPr>
            <a:xfrm>
              <a:off x="0" y="0"/>
              <a:ext cx="574206" cy="314501"/>
            </a:xfrm>
            <a:custGeom>
              <a:avLst/>
              <a:gdLst/>
              <a:ahLst/>
              <a:cxnLst/>
              <a:rect l="l" t="t" r="r" b="b"/>
              <a:pathLst>
                <a:path w="574206" h="314501">
                  <a:moveTo>
                    <a:pt x="46999" y="0"/>
                  </a:moveTo>
                  <a:lnTo>
                    <a:pt x="527207" y="0"/>
                  </a:lnTo>
                  <a:cubicBezTo>
                    <a:pt x="553163" y="0"/>
                    <a:pt x="574206" y="21042"/>
                    <a:pt x="574206" y="46999"/>
                  </a:cubicBezTo>
                  <a:lnTo>
                    <a:pt x="574206" y="267502"/>
                  </a:lnTo>
                  <a:cubicBezTo>
                    <a:pt x="574206" y="293459"/>
                    <a:pt x="553163" y="314501"/>
                    <a:pt x="527207" y="314501"/>
                  </a:cubicBezTo>
                  <a:lnTo>
                    <a:pt x="46999" y="314501"/>
                  </a:lnTo>
                  <a:cubicBezTo>
                    <a:pt x="21042" y="314501"/>
                    <a:pt x="0" y="293459"/>
                    <a:pt x="0" y="267502"/>
                  </a:cubicBezTo>
                  <a:lnTo>
                    <a:pt x="0" y="46999"/>
                  </a:lnTo>
                  <a:cubicBezTo>
                    <a:pt x="0" y="21042"/>
                    <a:pt x="21042" y="0"/>
                    <a:pt x="46999" y="0"/>
                  </a:cubicBezTo>
                  <a:close/>
                </a:path>
              </a:pathLst>
            </a:custGeom>
            <a:solidFill>
              <a:srgbClr val="8ACEFF"/>
            </a:solidFill>
            <a:ln w="38100" cap="sq">
              <a:solidFill>
                <a:srgbClr val="0571D3"/>
              </a:solidFill>
              <a:prstDash val="solid"/>
              <a:miter/>
            </a:ln>
          </p:spPr>
          <p:txBody>
            <a:bodyPr/>
            <a:lstStyle/>
            <a:p>
              <a:endParaRPr lang="en-US"/>
            </a:p>
          </p:txBody>
        </p:sp>
        <p:sp>
          <p:nvSpPr>
            <p:cNvPr id="140" name="TextBox 24">
              <a:extLst>
                <a:ext uri="{FF2B5EF4-FFF2-40B4-BE49-F238E27FC236}">
                  <a16:creationId xmlns:a16="http://schemas.microsoft.com/office/drawing/2014/main" id="{FC1E83F9-D531-7C27-1CFA-55725C2BFE6D}"/>
                </a:ext>
              </a:extLst>
            </p:cNvPr>
            <p:cNvSpPr txBox="1"/>
            <p:nvPr/>
          </p:nvSpPr>
          <p:spPr>
            <a:xfrm>
              <a:off x="0" y="-38100"/>
              <a:ext cx="574206" cy="352601"/>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41" name="Group 25">
            <a:extLst>
              <a:ext uri="{FF2B5EF4-FFF2-40B4-BE49-F238E27FC236}">
                <a16:creationId xmlns:a16="http://schemas.microsoft.com/office/drawing/2014/main" id="{69FD7777-EA7C-248B-EA36-22385DF22D39}"/>
              </a:ext>
            </a:extLst>
          </p:cNvPr>
          <p:cNvGrpSpPr/>
          <p:nvPr/>
        </p:nvGrpSpPr>
        <p:grpSpPr>
          <a:xfrm>
            <a:off x="2386889" y="8789818"/>
            <a:ext cx="1340224" cy="628481"/>
            <a:chOff x="0" y="0"/>
            <a:chExt cx="467181" cy="219078"/>
          </a:xfrm>
        </p:grpSpPr>
        <p:sp>
          <p:nvSpPr>
            <p:cNvPr id="142" name="Freeform 26">
              <a:extLst>
                <a:ext uri="{FF2B5EF4-FFF2-40B4-BE49-F238E27FC236}">
                  <a16:creationId xmlns:a16="http://schemas.microsoft.com/office/drawing/2014/main" id="{D3C7954B-2C50-5DAB-C2D8-DF99DC4806C7}"/>
                </a:ext>
              </a:extLst>
            </p:cNvPr>
            <p:cNvSpPr/>
            <p:nvPr/>
          </p:nvSpPr>
          <p:spPr>
            <a:xfrm>
              <a:off x="0" y="0"/>
              <a:ext cx="467181" cy="219078"/>
            </a:xfrm>
            <a:custGeom>
              <a:avLst/>
              <a:gdLst/>
              <a:ahLst/>
              <a:cxnLst/>
              <a:rect l="l" t="t" r="r" b="b"/>
              <a:pathLst>
                <a:path w="467181" h="219078">
                  <a:moveTo>
                    <a:pt x="28883" y="0"/>
                  </a:moveTo>
                  <a:lnTo>
                    <a:pt x="438298" y="0"/>
                  </a:lnTo>
                  <a:cubicBezTo>
                    <a:pt x="454249" y="0"/>
                    <a:pt x="467181" y="12931"/>
                    <a:pt x="467181" y="28883"/>
                  </a:cubicBezTo>
                  <a:lnTo>
                    <a:pt x="467181" y="190195"/>
                  </a:lnTo>
                  <a:cubicBezTo>
                    <a:pt x="467181" y="197856"/>
                    <a:pt x="464138" y="205202"/>
                    <a:pt x="458721" y="210619"/>
                  </a:cubicBezTo>
                  <a:cubicBezTo>
                    <a:pt x="453304" y="216035"/>
                    <a:pt x="445958" y="219078"/>
                    <a:pt x="438298" y="219078"/>
                  </a:cubicBezTo>
                  <a:lnTo>
                    <a:pt x="28883" y="219078"/>
                  </a:lnTo>
                  <a:cubicBezTo>
                    <a:pt x="21223" y="219078"/>
                    <a:pt x="13876" y="216035"/>
                    <a:pt x="8460" y="210619"/>
                  </a:cubicBezTo>
                  <a:cubicBezTo>
                    <a:pt x="3043" y="205202"/>
                    <a:pt x="0" y="197856"/>
                    <a:pt x="0" y="190195"/>
                  </a:cubicBezTo>
                  <a:lnTo>
                    <a:pt x="0" y="28883"/>
                  </a:lnTo>
                  <a:cubicBezTo>
                    <a:pt x="0" y="21223"/>
                    <a:pt x="3043" y="13876"/>
                    <a:pt x="8460" y="8460"/>
                  </a:cubicBezTo>
                  <a:cubicBezTo>
                    <a:pt x="13876" y="3043"/>
                    <a:pt x="21223" y="0"/>
                    <a:pt x="28883" y="0"/>
                  </a:cubicBezTo>
                  <a:close/>
                </a:path>
              </a:pathLst>
            </a:custGeom>
            <a:solidFill>
              <a:srgbClr val="FFFFFF"/>
            </a:solidFill>
          </p:spPr>
          <p:txBody>
            <a:bodyPr/>
            <a:lstStyle/>
            <a:p>
              <a:endParaRPr lang="en-US"/>
            </a:p>
          </p:txBody>
        </p:sp>
        <p:sp>
          <p:nvSpPr>
            <p:cNvPr id="143" name="TextBox 27">
              <a:extLst>
                <a:ext uri="{FF2B5EF4-FFF2-40B4-BE49-F238E27FC236}">
                  <a16:creationId xmlns:a16="http://schemas.microsoft.com/office/drawing/2014/main" id="{715001E6-C3B9-3EF0-CED6-AA1D48BB9EF6}"/>
                </a:ext>
              </a:extLst>
            </p:cNvPr>
            <p:cNvSpPr txBox="1"/>
            <p:nvPr/>
          </p:nvSpPr>
          <p:spPr>
            <a:xfrm>
              <a:off x="0" y="-19050"/>
              <a:ext cx="467181" cy="238128"/>
            </a:xfrm>
            <a:prstGeom prst="rect">
              <a:avLst/>
            </a:prstGeom>
          </p:spPr>
          <p:txBody>
            <a:bodyPr lIns="50800" tIns="50800" rIns="50800" bIns="50800" rtlCol="0" anchor="ctr"/>
            <a:lstStyle/>
            <a:p>
              <a:pPr algn="ctr">
                <a:lnSpc>
                  <a:spcPts val="1752"/>
                </a:lnSpc>
              </a:pPr>
              <a:endParaRPr/>
            </a:p>
          </p:txBody>
        </p:sp>
      </p:grpSp>
      <p:sp>
        <p:nvSpPr>
          <p:cNvPr id="144" name="TextBox 28">
            <a:extLst>
              <a:ext uri="{FF2B5EF4-FFF2-40B4-BE49-F238E27FC236}">
                <a16:creationId xmlns:a16="http://schemas.microsoft.com/office/drawing/2014/main" id="{FE247586-64F6-FEF5-AD1F-9CE86E18DAA6}"/>
              </a:ext>
            </a:extLst>
          </p:cNvPr>
          <p:cNvSpPr txBox="1"/>
          <p:nvPr/>
        </p:nvSpPr>
        <p:spPr>
          <a:xfrm>
            <a:off x="2450985" y="8873475"/>
            <a:ext cx="1171860" cy="461665"/>
          </a:xfrm>
          <a:prstGeom prst="rect">
            <a:avLst/>
          </a:prstGeom>
        </p:spPr>
        <p:txBody>
          <a:bodyPr wrap="square" lIns="0" tIns="0" rIns="0" bIns="0" rtlCol="0" anchor="t">
            <a:spAutoFit/>
          </a:bodyPr>
          <a:lstStyle/>
          <a:p>
            <a:pPr algn="ctr">
              <a:lnSpc>
                <a:spcPts val="1200"/>
              </a:lnSpc>
              <a:spcBef>
                <a:spcPct val="0"/>
              </a:spcBef>
            </a:pPr>
            <a:r>
              <a:rPr lang="en-IN" sz="1000" b="1" dirty="0">
                <a:solidFill>
                  <a:srgbClr val="1C1E21"/>
                </a:solidFill>
                <a:latin typeface="Montserrat" pitchFamily="2" charset="77"/>
                <a:ea typeface="Tahoma" panose="020B0604030504040204" pitchFamily="34" charset="0"/>
                <a:cs typeface="Tahoma" panose="020B0604030504040204" pitchFamily="34" charset="0"/>
                <a:sym typeface="DejaVu Sans Light"/>
              </a:rPr>
              <a:t>Inconsistent Metrics and Definitions</a:t>
            </a:r>
            <a:endParaRPr lang="en-US" sz="1000" dirty="0">
              <a:solidFill>
                <a:srgbClr val="002265"/>
              </a:solidFill>
              <a:latin typeface="Montserrat" pitchFamily="2" charset="77"/>
              <a:ea typeface="Tahoma" panose="020B0604030504040204" pitchFamily="34" charset="0"/>
              <a:cs typeface="Tahoma" panose="020B0604030504040204" pitchFamily="34" charset="0"/>
              <a:sym typeface="DejaVu Sans Light"/>
            </a:endParaRPr>
          </a:p>
        </p:txBody>
      </p:sp>
      <p:grpSp>
        <p:nvGrpSpPr>
          <p:cNvPr id="145" name="Group 29">
            <a:extLst>
              <a:ext uri="{FF2B5EF4-FFF2-40B4-BE49-F238E27FC236}">
                <a16:creationId xmlns:a16="http://schemas.microsoft.com/office/drawing/2014/main" id="{C78D72BC-0A85-8BCD-D481-27F45CC7EA27}"/>
              </a:ext>
            </a:extLst>
          </p:cNvPr>
          <p:cNvGrpSpPr/>
          <p:nvPr/>
        </p:nvGrpSpPr>
        <p:grpSpPr>
          <a:xfrm>
            <a:off x="4166195" y="8665924"/>
            <a:ext cx="1647252" cy="902226"/>
            <a:chOff x="0" y="0"/>
            <a:chExt cx="574206" cy="314501"/>
          </a:xfrm>
        </p:grpSpPr>
        <p:sp>
          <p:nvSpPr>
            <p:cNvPr id="146" name="Freeform 30">
              <a:extLst>
                <a:ext uri="{FF2B5EF4-FFF2-40B4-BE49-F238E27FC236}">
                  <a16:creationId xmlns:a16="http://schemas.microsoft.com/office/drawing/2014/main" id="{CBDF7366-83E2-37A0-CF29-E112FB19D595}"/>
                </a:ext>
              </a:extLst>
            </p:cNvPr>
            <p:cNvSpPr/>
            <p:nvPr/>
          </p:nvSpPr>
          <p:spPr>
            <a:xfrm>
              <a:off x="0" y="0"/>
              <a:ext cx="574206" cy="314501"/>
            </a:xfrm>
            <a:custGeom>
              <a:avLst/>
              <a:gdLst/>
              <a:ahLst/>
              <a:cxnLst/>
              <a:rect l="l" t="t" r="r" b="b"/>
              <a:pathLst>
                <a:path w="574206" h="314501">
                  <a:moveTo>
                    <a:pt x="46999" y="0"/>
                  </a:moveTo>
                  <a:lnTo>
                    <a:pt x="527207" y="0"/>
                  </a:lnTo>
                  <a:cubicBezTo>
                    <a:pt x="553163" y="0"/>
                    <a:pt x="574206" y="21042"/>
                    <a:pt x="574206" y="46999"/>
                  </a:cubicBezTo>
                  <a:lnTo>
                    <a:pt x="574206" y="267502"/>
                  </a:lnTo>
                  <a:cubicBezTo>
                    <a:pt x="574206" y="293459"/>
                    <a:pt x="553163" y="314501"/>
                    <a:pt x="527207" y="314501"/>
                  </a:cubicBezTo>
                  <a:lnTo>
                    <a:pt x="46999" y="314501"/>
                  </a:lnTo>
                  <a:cubicBezTo>
                    <a:pt x="21042" y="314501"/>
                    <a:pt x="0" y="293459"/>
                    <a:pt x="0" y="267502"/>
                  </a:cubicBezTo>
                  <a:lnTo>
                    <a:pt x="0" y="46999"/>
                  </a:lnTo>
                  <a:cubicBezTo>
                    <a:pt x="0" y="21042"/>
                    <a:pt x="21042" y="0"/>
                    <a:pt x="46999" y="0"/>
                  </a:cubicBezTo>
                  <a:close/>
                </a:path>
              </a:pathLst>
            </a:custGeom>
            <a:solidFill>
              <a:srgbClr val="8ACEFF"/>
            </a:solidFill>
            <a:ln w="38100" cap="sq">
              <a:solidFill>
                <a:srgbClr val="0571D3"/>
              </a:solidFill>
              <a:prstDash val="solid"/>
              <a:miter/>
            </a:ln>
          </p:spPr>
          <p:txBody>
            <a:bodyPr/>
            <a:lstStyle/>
            <a:p>
              <a:endParaRPr lang="en-US"/>
            </a:p>
          </p:txBody>
        </p:sp>
        <p:sp>
          <p:nvSpPr>
            <p:cNvPr id="147" name="TextBox 31">
              <a:extLst>
                <a:ext uri="{FF2B5EF4-FFF2-40B4-BE49-F238E27FC236}">
                  <a16:creationId xmlns:a16="http://schemas.microsoft.com/office/drawing/2014/main" id="{6BB027A4-9B60-0942-29F3-177DCEFAC5FC}"/>
                </a:ext>
              </a:extLst>
            </p:cNvPr>
            <p:cNvSpPr txBox="1"/>
            <p:nvPr/>
          </p:nvSpPr>
          <p:spPr>
            <a:xfrm>
              <a:off x="0" y="-38100"/>
              <a:ext cx="574206" cy="352601"/>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48" name="Group 32">
            <a:extLst>
              <a:ext uri="{FF2B5EF4-FFF2-40B4-BE49-F238E27FC236}">
                <a16:creationId xmlns:a16="http://schemas.microsoft.com/office/drawing/2014/main" id="{71817959-030C-662E-64D2-EB0B42F645A2}"/>
              </a:ext>
            </a:extLst>
          </p:cNvPr>
          <p:cNvGrpSpPr/>
          <p:nvPr/>
        </p:nvGrpSpPr>
        <p:grpSpPr>
          <a:xfrm>
            <a:off x="4319709" y="8802796"/>
            <a:ext cx="1340224" cy="628481"/>
            <a:chOff x="0" y="0"/>
            <a:chExt cx="467181" cy="219078"/>
          </a:xfrm>
        </p:grpSpPr>
        <p:sp>
          <p:nvSpPr>
            <p:cNvPr id="149" name="Freeform 33">
              <a:extLst>
                <a:ext uri="{FF2B5EF4-FFF2-40B4-BE49-F238E27FC236}">
                  <a16:creationId xmlns:a16="http://schemas.microsoft.com/office/drawing/2014/main" id="{0F27255D-FB55-449E-CF56-86F4A4284C53}"/>
                </a:ext>
              </a:extLst>
            </p:cNvPr>
            <p:cNvSpPr/>
            <p:nvPr/>
          </p:nvSpPr>
          <p:spPr>
            <a:xfrm>
              <a:off x="0" y="0"/>
              <a:ext cx="467181" cy="219078"/>
            </a:xfrm>
            <a:custGeom>
              <a:avLst/>
              <a:gdLst/>
              <a:ahLst/>
              <a:cxnLst/>
              <a:rect l="l" t="t" r="r" b="b"/>
              <a:pathLst>
                <a:path w="467181" h="219078">
                  <a:moveTo>
                    <a:pt x="28883" y="0"/>
                  </a:moveTo>
                  <a:lnTo>
                    <a:pt x="438298" y="0"/>
                  </a:lnTo>
                  <a:cubicBezTo>
                    <a:pt x="454249" y="0"/>
                    <a:pt x="467181" y="12931"/>
                    <a:pt x="467181" y="28883"/>
                  </a:cubicBezTo>
                  <a:lnTo>
                    <a:pt x="467181" y="190195"/>
                  </a:lnTo>
                  <a:cubicBezTo>
                    <a:pt x="467181" y="197856"/>
                    <a:pt x="464138" y="205202"/>
                    <a:pt x="458721" y="210619"/>
                  </a:cubicBezTo>
                  <a:cubicBezTo>
                    <a:pt x="453304" y="216035"/>
                    <a:pt x="445958" y="219078"/>
                    <a:pt x="438298" y="219078"/>
                  </a:cubicBezTo>
                  <a:lnTo>
                    <a:pt x="28883" y="219078"/>
                  </a:lnTo>
                  <a:cubicBezTo>
                    <a:pt x="21223" y="219078"/>
                    <a:pt x="13876" y="216035"/>
                    <a:pt x="8460" y="210619"/>
                  </a:cubicBezTo>
                  <a:cubicBezTo>
                    <a:pt x="3043" y="205202"/>
                    <a:pt x="0" y="197856"/>
                    <a:pt x="0" y="190195"/>
                  </a:cubicBezTo>
                  <a:lnTo>
                    <a:pt x="0" y="28883"/>
                  </a:lnTo>
                  <a:cubicBezTo>
                    <a:pt x="0" y="21223"/>
                    <a:pt x="3043" y="13876"/>
                    <a:pt x="8460" y="8460"/>
                  </a:cubicBezTo>
                  <a:cubicBezTo>
                    <a:pt x="13876" y="3043"/>
                    <a:pt x="21223" y="0"/>
                    <a:pt x="28883" y="0"/>
                  </a:cubicBezTo>
                  <a:close/>
                </a:path>
              </a:pathLst>
            </a:custGeom>
            <a:solidFill>
              <a:srgbClr val="FFFFFF"/>
            </a:solidFill>
          </p:spPr>
          <p:txBody>
            <a:bodyPr/>
            <a:lstStyle/>
            <a:p>
              <a:endParaRPr lang="en-US"/>
            </a:p>
          </p:txBody>
        </p:sp>
        <p:sp>
          <p:nvSpPr>
            <p:cNvPr id="150" name="TextBox 34">
              <a:extLst>
                <a:ext uri="{FF2B5EF4-FFF2-40B4-BE49-F238E27FC236}">
                  <a16:creationId xmlns:a16="http://schemas.microsoft.com/office/drawing/2014/main" id="{B489CB5A-78FC-2DF5-4A72-71E9D050BFE7}"/>
                </a:ext>
              </a:extLst>
            </p:cNvPr>
            <p:cNvSpPr txBox="1"/>
            <p:nvPr/>
          </p:nvSpPr>
          <p:spPr>
            <a:xfrm>
              <a:off x="0" y="-19050"/>
              <a:ext cx="467181" cy="238128"/>
            </a:xfrm>
            <a:prstGeom prst="rect">
              <a:avLst/>
            </a:prstGeom>
          </p:spPr>
          <p:txBody>
            <a:bodyPr lIns="50800" tIns="50800" rIns="50800" bIns="50800" rtlCol="0" anchor="ctr"/>
            <a:lstStyle/>
            <a:p>
              <a:pPr algn="ctr">
                <a:lnSpc>
                  <a:spcPts val="1752"/>
                </a:lnSpc>
              </a:pPr>
              <a:endParaRPr/>
            </a:p>
          </p:txBody>
        </p:sp>
      </p:grpSp>
      <p:sp>
        <p:nvSpPr>
          <p:cNvPr id="151" name="TextBox 35">
            <a:extLst>
              <a:ext uri="{FF2B5EF4-FFF2-40B4-BE49-F238E27FC236}">
                <a16:creationId xmlns:a16="http://schemas.microsoft.com/office/drawing/2014/main" id="{E68E50D3-1893-D2C0-BFBF-6F7F29118553}"/>
              </a:ext>
            </a:extLst>
          </p:cNvPr>
          <p:cNvSpPr txBox="1"/>
          <p:nvPr/>
        </p:nvSpPr>
        <p:spPr>
          <a:xfrm>
            <a:off x="4367779" y="8930222"/>
            <a:ext cx="1171859" cy="307777"/>
          </a:xfrm>
          <a:prstGeom prst="rect">
            <a:avLst/>
          </a:prstGeom>
        </p:spPr>
        <p:txBody>
          <a:bodyPr wrap="square" lIns="0" tIns="0" rIns="0" bIns="0" rtlCol="0" anchor="t">
            <a:spAutoFit/>
          </a:bodyPr>
          <a:lstStyle/>
          <a:p>
            <a:pPr algn="ctr">
              <a:lnSpc>
                <a:spcPts val="1200"/>
              </a:lnSpc>
              <a:spcBef>
                <a:spcPct val="0"/>
              </a:spcBef>
            </a:pPr>
            <a:r>
              <a:rPr lang="en-IN" sz="1000" b="1" dirty="0">
                <a:solidFill>
                  <a:srgbClr val="1C1E21"/>
                </a:solidFill>
                <a:latin typeface="Montserrat" pitchFamily="2" charset="77"/>
                <a:ea typeface="DejaVu Sans Light"/>
                <a:cs typeface="DejaVu Sans Light"/>
                <a:sym typeface="DejaVu Sans Light"/>
              </a:rPr>
              <a:t>Complexity for Business Users</a:t>
            </a:r>
            <a:endParaRPr lang="en-US" sz="1000" dirty="0">
              <a:solidFill>
                <a:srgbClr val="002265"/>
              </a:solidFill>
              <a:latin typeface="Montserrat" pitchFamily="2" charset="77"/>
              <a:ea typeface="DejaVu Sans Light"/>
              <a:cs typeface="DejaVu Sans Light"/>
              <a:sym typeface="DejaVu Sans Light"/>
            </a:endParaRPr>
          </a:p>
        </p:txBody>
      </p:sp>
      <p:grpSp>
        <p:nvGrpSpPr>
          <p:cNvPr id="152" name="Group 36">
            <a:extLst>
              <a:ext uri="{FF2B5EF4-FFF2-40B4-BE49-F238E27FC236}">
                <a16:creationId xmlns:a16="http://schemas.microsoft.com/office/drawing/2014/main" id="{9D506576-70B1-8159-F9F0-AEF1EF14DD41}"/>
              </a:ext>
            </a:extLst>
          </p:cNvPr>
          <p:cNvGrpSpPr/>
          <p:nvPr/>
        </p:nvGrpSpPr>
        <p:grpSpPr>
          <a:xfrm>
            <a:off x="6099014" y="8652946"/>
            <a:ext cx="1647252" cy="902226"/>
            <a:chOff x="0" y="0"/>
            <a:chExt cx="574206" cy="314501"/>
          </a:xfrm>
        </p:grpSpPr>
        <p:sp>
          <p:nvSpPr>
            <p:cNvPr id="153" name="Freeform 37">
              <a:extLst>
                <a:ext uri="{FF2B5EF4-FFF2-40B4-BE49-F238E27FC236}">
                  <a16:creationId xmlns:a16="http://schemas.microsoft.com/office/drawing/2014/main" id="{C0D9DB51-1198-C1AC-C584-3DF01CDD3C6B}"/>
                </a:ext>
              </a:extLst>
            </p:cNvPr>
            <p:cNvSpPr/>
            <p:nvPr/>
          </p:nvSpPr>
          <p:spPr>
            <a:xfrm>
              <a:off x="0" y="0"/>
              <a:ext cx="574206" cy="314501"/>
            </a:xfrm>
            <a:custGeom>
              <a:avLst/>
              <a:gdLst/>
              <a:ahLst/>
              <a:cxnLst/>
              <a:rect l="l" t="t" r="r" b="b"/>
              <a:pathLst>
                <a:path w="574206" h="314501">
                  <a:moveTo>
                    <a:pt x="46999" y="0"/>
                  </a:moveTo>
                  <a:lnTo>
                    <a:pt x="527207" y="0"/>
                  </a:lnTo>
                  <a:cubicBezTo>
                    <a:pt x="553163" y="0"/>
                    <a:pt x="574206" y="21042"/>
                    <a:pt x="574206" y="46999"/>
                  </a:cubicBezTo>
                  <a:lnTo>
                    <a:pt x="574206" y="267502"/>
                  </a:lnTo>
                  <a:cubicBezTo>
                    <a:pt x="574206" y="293459"/>
                    <a:pt x="553163" y="314501"/>
                    <a:pt x="527207" y="314501"/>
                  </a:cubicBezTo>
                  <a:lnTo>
                    <a:pt x="46999" y="314501"/>
                  </a:lnTo>
                  <a:cubicBezTo>
                    <a:pt x="21042" y="314501"/>
                    <a:pt x="0" y="293459"/>
                    <a:pt x="0" y="267502"/>
                  </a:cubicBezTo>
                  <a:lnTo>
                    <a:pt x="0" y="46999"/>
                  </a:lnTo>
                  <a:cubicBezTo>
                    <a:pt x="0" y="21042"/>
                    <a:pt x="21042" y="0"/>
                    <a:pt x="46999" y="0"/>
                  </a:cubicBezTo>
                  <a:close/>
                </a:path>
              </a:pathLst>
            </a:custGeom>
            <a:solidFill>
              <a:srgbClr val="8ACEFF"/>
            </a:solidFill>
            <a:ln w="38100" cap="sq">
              <a:solidFill>
                <a:srgbClr val="0571D3"/>
              </a:solidFill>
              <a:prstDash val="solid"/>
              <a:miter/>
            </a:ln>
          </p:spPr>
          <p:txBody>
            <a:bodyPr/>
            <a:lstStyle/>
            <a:p>
              <a:endParaRPr lang="en-US"/>
            </a:p>
          </p:txBody>
        </p:sp>
        <p:sp>
          <p:nvSpPr>
            <p:cNvPr id="154" name="TextBox 38">
              <a:extLst>
                <a:ext uri="{FF2B5EF4-FFF2-40B4-BE49-F238E27FC236}">
                  <a16:creationId xmlns:a16="http://schemas.microsoft.com/office/drawing/2014/main" id="{604B66B8-0BAD-7F2B-8C10-0ADB6A82521B}"/>
                </a:ext>
              </a:extLst>
            </p:cNvPr>
            <p:cNvSpPr txBox="1"/>
            <p:nvPr/>
          </p:nvSpPr>
          <p:spPr>
            <a:xfrm>
              <a:off x="0" y="-38100"/>
              <a:ext cx="574206" cy="352601"/>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55" name="Group 39">
            <a:extLst>
              <a:ext uri="{FF2B5EF4-FFF2-40B4-BE49-F238E27FC236}">
                <a16:creationId xmlns:a16="http://schemas.microsoft.com/office/drawing/2014/main" id="{B600D264-253A-14DF-C32F-5BC507A1B38D}"/>
              </a:ext>
            </a:extLst>
          </p:cNvPr>
          <p:cNvGrpSpPr/>
          <p:nvPr/>
        </p:nvGrpSpPr>
        <p:grpSpPr>
          <a:xfrm>
            <a:off x="6252528" y="8789818"/>
            <a:ext cx="1340224" cy="628481"/>
            <a:chOff x="0" y="0"/>
            <a:chExt cx="467181" cy="219078"/>
          </a:xfrm>
        </p:grpSpPr>
        <p:sp>
          <p:nvSpPr>
            <p:cNvPr id="156" name="Freeform 40">
              <a:extLst>
                <a:ext uri="{FF2B5EF4-FFF2-40B4-BE49-F238E27FC236}">
                  <a16:creationId xmlns:a16="http://schemas.microsoft.com/office/drawing/2014/main" id="{C109B00E-2947-516B-2FEA-DC235B8276E0}"/>
                </a:ext>
              </a:extLst>
            </p:cNvPr>
            <p:cNvSpPr/>
            <p:nvPr/>
          </p:nvSpPr>
          <p:spPr>
            <a:xfrm>
              <a:off x="0" y="0"/>
              <a:ext cx="467181" cy="219078"/>
            </a:xfrm>
            <a:custGeom>
              <a:avLst/>
              <a:gdLst/>
              <a:ahLst/>
              <a:cxnLst/>
              <a:rect l="l" t="t" r="r" b="b"/>
              <a:pathLst>
                <a:path w="467181" h="219078">
                  <a:moveTo>
                    <a:pt x="28883" y="0"/>
                  </a:moveTo>
                  <a:lnTo>
                    <a:pt x="438298" y="0"/>
                  </a:lnTo>
                  <a:cubicBezTo>
                    <a:pt x="454249" y="0"/>
                    <a:pt x="467181" y="12931"/>
                    <a:pt x="467181" y="28883"/>
                  </a:cubicBezTo>
                  <a:lnTo>
                    <a:pt x="467181" y="190195"/>
                  </a:lnTo>
                  <a:cubicBezTo>
                    <a:pt x="467181" y="197856"/>
                    <a:pt x="464138" y="205202"/>
                    <a:pt x="458721" y="210619"/>
                  </a:cubicBezTo>
                  <a:cubicBezTo>
                    <a:pt x="453304" y="216035"/>
                    <a:pt x="445958" y="219078"/>
                    <a:pt x="438298" y="219078"/>
                  </a:cubicBezTo>
                  <a:lnTo>
                    <a:pt x="28883" y="219078"/>
                  </a:lnTo>
                  <a:cubicBezTo>
                    <a:pt x="21223" y="219078"/>
                    <a:pt x="13876" y="216035"/>
                    <a:pt x="8460" y="210619"/>
                  </a:cubicBezTo>
                  <a:cubicBezTo>
                    <a:pt x="3043" y="205202"/>
                    <a:pt x="0" y="197856"/>
                    <a:pt x="0" y="190195"/>
                  </a:cubicBezTo>
                  <a:lnTo>
                    <a:pt x="0" y="28883"/>
                  </a:lnTo>
                  <a:cubicBezTo>
                    <a:pt x="0" y="21223"/>
                    <a:pt x="3043" y="13876"/>
                    <a:pt x="8460" y="8460"/>
                  </a:cubicBezTo>
                  <a:cubicBezTo>
                    <a:pt x="13876" y="3043"/>
                    <a:pt x="21223" y="0"/>
                    <a:pt x="28883" y="0"/>
                  </a:cubicBezTo>
                  <a:close/>
                </a:path>
              </a:pathLst>
            </a:custGeom>
            <a:solidFill>
              <a:srgbClr val="FFFFFF"/>
            </a:solidFill>
          </p:spPr>
          <p:txBody>
            <a:bodyPr/>
            <a:lstStyle/>
            <a:p>
              <a:endParaRPr lang="en-US"/>
            </a:p>
          </p:txBody>
        </p:sp>
        <p:sp>
          <p:nvSpPr>
            <p:cNvPr id="157" name="TextBox 41">
              <a:extLst>
                <a:ext uri="{FF2B5EF4-FFF2-40B4-BE49-F238E27FC236}">
                  <a16:creationId xmlns:a16="http://schemas.microsoft.com/office/drawing/2014/main" id="{B82BE597-2734-A1A3-881C-32928E575A3C}"/>
                </a:ext>
              </a:extLst>
            </p:cNvPr>
            <p:cNvSpPr txBox="1"/>
            <p:nvPr/>
          </p:nvSpPr>
          <p:spPr>
            <a:xfrm>
              <a:off x="0" y="-19050"/>
              <a:ext cx="467181" cy="238128"/>
            </a:xfrm>
            <a:prstGeom prst="rect">
              <a:avLst/>
            </a:prstGeom>
          </p:spPr>
          <p:txBody>
            <a:bodyPr lIns="50800" tIns="50800" rIns="50800" bIns="50800" rtlCol="0" anchor="ctr"/>
            <a:lstStyle/>
            <a:p>
              <a:pPr algn="ctr">
                <a:lnSpc>
                  <a:spcPts val="1752"/>
                </a:lnSpc>
              </a:pPr>
              <a:endParaRPr/>
            </a:p>
          </p:txBody>
        </p:sp>
      </p:grpSp>
      <p:sp>
        <p:nvSpPr>
          <p:cNvPr id="158" name="TextBox 42">
            <a:extLst>
              <a:ext uri="{FF2B5EF4-FFF2-40B4-BE49-F238E27FC236}">
                <a16:creationId xmlns:a16="http://schemas.microsoft.com/office/drawing/2014/main" id="{50215CD7-F70C-864D-578B-B04358437FA2}"/>
              </a:ext>
            </a:extLst>
          </p:cNvPr>
          <p:cNvSpPr txBox="1"/>
          <p:nvPr/>
        </p:nvSpPr>
        <p:spPr>
          <a:xfrm>
            <a:off x="6443928" y="8950418"/>
            <a:ext cx="964637" cy="307777"/>
          </a:xfrm>
          <a:prstGeom prst="rect">
            <a:avLst/>
          </a:prstGeom>
        </p:spPr>
        <p:txBody>
          <a:bodyPr lIns="0" tIns="0" rIns="0" bIns="0" rtlCol="0" anchor="t">
            <a:spAutoFit/>
          </a:bodyPr>
          <a:lstStyle/>
          <a:p>
            <a:pPr algn="ctr">
              <a:lnSpc>
                <a:spcPts val="1200"/>
              </a:lnSpc>
              <a:spcBef>
                <a:spcPct val="0"/>
              </a:spcBef>
            </a:pPr>
            <a:r>
              <a:rPr lang="en-US" sz="1000" b="1" dirty="0">
                <a:solidFill>
                  <a:srgbClr val="002265"/>
                </a:solidFill>
                <a:latin typeface="Montserrat" pitchFamily="2" charset="77"/>
                <a:ea typeface="DejaVu Sans Light"/>
                <a:cs typeface="DejaVu Sans Light"/>
                <a:sym typeface="DejaVu Sans Light"/>
              </a:rPr>
              <a:t>AI Hallucination</a:t>
            </a:r>
          </a:p>
        </p:txBody>
      </p:sp>
      <p:sp>
        <p:nvSpPr>
          <p:cNvPr id="159" name="TextBox 65">
            <a:extLst>
              <a:ext uri="{FF2B5EF4-FFF2-40B4-BE49-F238E27FC236}">
                <a16:creationId xmlns:a16="http://schemas.microsoft.com/office/drawing/2014/main" id="{C29AC458-5C46-9951-F3E2-661F8DE53C22}"/>
              </a:ext>
            </a:extLst>
          </p:cNvPr>
          <p:cNvSpPr txBox="1"/>
          <p:nvPr/>
        </p:nvSpPr>
        <p:spPr>
          <a:xfrm>
            <a:off x="10613657" y="4837553"/>
            <a:ext cx="4715572" cy="287899"/>
          </a:xfrm>
          <a:prstGeom prst="rect">
            <a:avLst/>
          </a:prstGeom>
        </p:spPr>
        <p:txBody>
          <a:bodyPr wrap="square" lIns="0" tIns="0" rIns="0" bIns="0" rtlCol="0" anchor="t">
            <a:spAutoFit/>
          </a:bodyPr>
          <a:lstStyle/>
          <a:p>
            <a:pPr algn="ctr">
              <a:lnSpc>
                <a:spcPts val="2399"/>
              </a:lnSpc>
            </a:pPr>
            <a:r>
              <a:rPr lang="en-US" b="1" dirty="0">
                <a:solidFill>
                  <a:srgbClr val="FFFFFF"/>
                </a:solidFill>
                <a:latin typeface="Montserrat" pitchFamily="2" charset="77"/>
                <a:ea typeface="DejaVu Sans Light"/>
                <a:cs typeface="DejaVu Sans Light"/>
                <a:sym typeface="DejaVu Sans Light"/>
              </a:rPr>
              <a:t>What does Semantic Layer Enable ?</a:t>
            </a:r>
          </a:p>
        </p:txBody>
      </p:sp>
      <p:grpSp>
        <p:nvGrpSpPr>
          <p:cNvPr id="160" name="Group 66">
            <a:extLst>
              <a:ext uri="{FF2B5EF4-FFF2-40B4-BE49-F238E27FC236}">
                <a16:creationId xmlns:a16="http://schemas.microsoft.com/office/drawing/2014/main" id="{0CC9886C-21B3-C8D8-F4F0-E03870756E8D}"/>
              </a:ext>
            </a:extLst>
          </p:cNvPr>
          <p:cNvGrpSpPr/>
          <p:nvPr/>
        </p:nvGrpSpPr>
        <p:grpSpPr>
          <a:xfrm>
            <a:off x="9264234" y="5462682"/>
            <a:ext cx="3812765" cy="2013617"/>
            <a:chOff x="0" y="0"/>
            <a:chExt cx="1183944" cy="448413"/>
          </a:xfrm>
        </p:grpSpPr>
        <p:sp>
          <p:nvSpPr>
            <p:cNvPr id="161" name="Freeform 67">
              <a:extLst>
                <a:ext uri="{FF2B5EF4-FFF2-40B4-BE49-F238E27FC236}">
                  <a16:creationId xmlns:a16="http://schemas.microsoft.com/office/drawing/2014/main" id="{D69EEBCF-75ED-5774-DC7A-F7454820B798}"/>
                </a:ext>
              </a:extLst>
            </p:cNvPr>
            <p:cNvSpPr/>
            <p:nvPr/>
          </p:nvSpPr>
          <p:spPr>
            <a:xfrm>
              <a:off x="0" y="0"/>
              <a:ext cx="1183944" cy="448413"/>
            </a:xfrm>
            <a:custGeom>
              <a:avLst/>
              <a:gdLst/>
              <a:ahLst/>
              <a:cxnLst/>
              <a:rect l="l" t="t" r="r" b="b"/>
              <a:pathLst>
                <a:path w="1183944" h="448413">
                  <a:moveTo>
                    <a:pt x="22794" y="0"/>
                  </a:moveTo>
                  <a:lnTo>
                    <a:pt x="1161150" y="0"/>
                  </a:lnTo>
                  <a:cubicBezTo>
                    <a:pt x="1173739" y="0"/>
                    <a:pt x="1183944" y="10205"/>
                    <a:pt x="1183944" y="22794"/>
                  </a:cubicBezTo>
                  <a:lnTo>
                    <a:pt x="1183944" y="425619"/>
                  </a:lnTo>
                  <a:cubicBezTo>
                    <a:pt x="1183944" y="438208"/>
                    <a:pt x="1173739" y="448413"/>
                    <a:pt x="1161150" y="448413"/>
                  </a:cubicBezTo>
                  <a:lnTo>
                    <a:pt x="22794" y="448413"/>
                  </a:lnTo>
                  <a:cubicBezTo>
                    <a:pt x="10205" y="448413"/>
                    <a:pt x="0" y="438208"/>
                    <a:pt x="0" y="425619"/>
                  </a:cubicBezTo>
                  <a:lnTo>
                    <a:pt x="0" y="22794"/>
                  </a:lnTo>
                  <a:cubicBezTo>
                    <a:pt x="0" y="10205"/>
                    <a:pt x="10205" y="0"/>
                    <a:pt x="22794" y="0"/>
                  </a:cubicBezTo>
                  <a:close/>
                </a:path>
              </a:pathLst>
            </a:custGeom>
            <a:solidFill>
              <a:srgbClr val="8ACEFF"/>
            </a:solidFill>
            <a:ln w="38100" cap="sq">
              <a:solidFill>
                <a:srgbClr val="0571D3"/>
              </a:solidFill>
              <a:prstDash val="solid"/>
              <a:miter/>
            </a:ln>
          </p:spPr>
          <p:txBody>
            <a:bodyPr/>
            <a:lstStyle/>
            <a:p>
              <a:endParaRPr lang="en-US"/>
            </a:p>
          </p:txBody>
        </p:sp>
        <p:sp>
          <p:nvSpPr>
            <p:cNvPr id="162" name="TextBox 68">
              <a:extLst>
                <a:ext uri="{FF2B5EF4-FFF2-40B4-BE49-F238E27FC236}">
                  <a16:creationId xmlns:a16="http://schemas.microsoft.com/office/drawing/2014/main" id="{D2345AF9-ECEE-C640-D0BF-F70361E30D65}"/>
                </a:ext>
              </a:extLst>
            </p:cNvPr>
            <p:cNvSpPr txBox="1"/>
            <p:nvPr/>
          </p:nvSpPr>
          <p:spPr>
            <a:xfrm>
              <a:off x="0" y="-38100"/>
              <a:ext cx="1183944" cy="486513"/>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63" name="Group 69">
            <a:extLst>
              <a:ext uri="{FF2B5EF4-FFF2-40B4-BE49-F238E27FC236}">
                <a16:creationId xmlns:a16="http://schemas.microsoft.com/office/drawing/2014/main" id="{42851976-018C-3EA9-5AB8-B8FE44837801}"/>
              </a:ext>
            </a:extLst>
          </p:cNvPr>
          <p:cNvGrpSpPr/>
          <p:nvPr/>
        </p:nvGrpSpPr>
        <p:grpSpPr>
          <a:xfrm>
            <a:off x="9470658" y="5678908"/>
            <a:ext cx="3402616" cy="1572801"/>
            <a:chOff x="0" y="0"/>
            <a:chExt cx="1006380" cy="300524"/>
          </a:xfrm>
        </p:grpSpPr>
        <p:sp>
          <p:nvSpPr>
            <p:cNvPr id="164" name="Freeform 70">
              <a:extLst>
                <a:ext uri="{FF2B5EF4-FFF2-40B4-BE49-F238E27FC236}">
                  <a16:creationId xmlns:a16="http://schemas.microsoft.com/office/drawing/2014/main" id="{CE205A6E-F5B3-F697-6B13-A2DF7F1CE7FF}"/>
                </a:ext>
              </a:extLst>
            </p:cNvPr>
            <p:cNvSpPr/>
            <p:nvPr/>
          </p:nvSpPr>
          <p:spPr>
            <a:xfrm>
              <a:off x="0" y="0"/>
              <a:ext cx="1006380" cy="300524"/>
            </a:xfrm>
            <a:custGeom>
              <a:avLst/>
              <a:gdLst/>
              <a:ahLst/>
              <a:cxnLst/>
              <a:rect l="l" t="t" r="r" b="b"/>
              <a:pathLst>
                <a:path w="1006380" h="300524">
                  <a:moveTo>
                    <a:pt x="13408" y="0"/>
                  </a:moveTo>
                  <a:lnTo>
                    <a:pt x="992972" y="0"/>
                  </a:lnTo>
                  <a:cubicBezTo>
                    <a:pt x="1000377" y="0"/>
                    <a:pt x="1006380" y="6003"/>
                    <a:pt x="1006380" y="13408"/>
                  </a:cubicBezTo>
                  <a:lnTo>
                    <a:pt x="1006380" y="287116"/>
                  </a:lnTo>
                  <a:cubicBezTo>
                    <a:pt x="1006380" y="290672"/>
                    <a:pt x="1004968" y="294082"/>
                    <a:pt x="1002453" y="296597"/>
                  </a:cubicBezTo>
                  <a:cubicBezTo>
                    <a:pt x="999939" y="299111"/>
                    <a:pt x="996528" y="300524"/>
                    <a:pt x="992972" y="300524"/>
                  </a:cubicBezTo>
                  <a:lnTo>
                    <a:pt x="13408" y="300524"/>
                  </a:lnTo>
                  <a:cubicBezTo>
                    <a:pt x="6003" y="300524"/>
                    <a:pt x="0" y="294521"/>
                    <a:pt x="0" y="287116"/>
                  </a:cubicBezTo>
                  <a:lnTo>
                    <a:pt x="0" y="13408"/>
                  </a:lnTo>
                  <a:cubicBezTo>
                    <a:pt x="0" y="9852"/>
                    <a:pt x="1413" y="6442"/>
                    <a:pt x="3927" y="3927"/>
                  </a:cubicBezTo>
                  <a:cubicBezTo>
                    <a:pt x="6442" y="1413"/>
                    <a:pt x="9852" y="0"/>
                    <a:pt x="13408" y="0"/>
                  </a:cubicBezTo>
                  <a:close/>
                </a:path>
              </a:pathLst>
            </a:custGeom>
            <a:solidFill>
              <a:srgbClr val="002060"/>
            </a:solidFill>
          </p:spPr>
          <p:txBody>
            <a:bodyPr/>
            <a:lstStyle/>
            <a:p>
              <a:endParaRPr lang="en-US"/>
            </a:p>
          </p:txBody>
        </p:sp>
        <p:sp>
          <p:nvSpPr>
            <p:cNvPr id="165" name="TextBox 71">
              <a:extLst>
                <a:ext uri="{FF2B5EF4-FFF2-40B4-BE49-F238E27FC236}">
                  <a16:creationId xmlns:a16="http://schemas.microsoft.com/office/drawing/2014/main" id="{CDC5D307-20B2-3359-E088-E6D9073F0014}"/>
                </a:ext>
              </a:extLst>
            </p:cNvPr>
            <p:cNvSpPr txBox="1"/>
            <p:nvPr/>
          </p:nvSpPr>
          <p:spPr>
            <a:xfrm>
              <a:off x="0" y="-19050"/>
              <a:ext cx="1006380" cy="319574"/>
            </a:xfrm>
            <a:prstGeom prst="rect">
              <a:avLst/>
            </a:prstGeom>
          </p:spPr>
          <p:txBody>
            <a:bodyPr lIns="50800" tIns="50800" rIns="50800" bIns="50800" rtlCol="0" anchor="ctr"/>
            <a:lstStyle/>
            <a:p>
              <a:pPr algn="ctr">
                <a:lnSpc>
                  <a:spcPts val="1752"/>
                </a:lnSpc>
              </a:pPr>
              <a:endParaRPr/>
            </a:p>
          </p:txBody>
        </p:sp>
      </p:grpSp>
      <p:sp>
        <p:nvSpPr>
          <p:cNvPr id="166" name="TextBox 72">
            <a:extLst>
              <a:ext uri="{FF2B5EF4-FFF2-40B4-BE49-F238E27FC236}">
                <a16:creationId xmlns:a16="http://schemas.microsoft.com/office/drawing/2014/main" id="{28C80004-1525-FB80-FB50-37D1B224FFC1}"/>
              </a:ext>
            </a:extLst>
          </p:cNvPr>
          <p:cNvSpPr txBox="1"/>
          <p:nvPr/>
        </p:nvSpPr>
        <p:spPr>
          <a:xfrm>
            <a:off x="9983478" y="5915713"/>
            <a:ext cx="2511657" cy="201274"/>
          </a:xfrm>
          <a:prstGeom prst="rect">
            <a:avLst/>
          </a:prstGeom>
        </p:spPr>
        <p:txBody>
          <a:bodyPr wrap="square" lIns="0" tIns="0" rIns="0" bIns="0" rtlCol="0" anchor="t">
            <a:spAutoFit/>
          </a:bodyPr>
          <a:lstStyle/>
          <a:p>
            <a:pPr algn="ctr">
              <a:lnSpc>
                <a:spcPts val="1500"/>
              </a:lnSpc>
              <a:spcBef>
                <a:spcPct val="0"/>
              </a:spcBef>
            </a:pPr>
            <a:r>
              <a:rPr lang="en-US" dirty="0">
                <a:solidFill>
                  <a:srgbClr val="FFFFFF"/>
                </a:solidFill>
                <a:latin typeface="Montserrat" pitchFamily="2" charset="77"/>
                <a:ea typeface="DejaVu Sans Light"/>
                <a:cs typeface="DejaVu Sans Light"/>
                <a:sym typeface="DejaVu Sans Light"/>
              </a:rPr>
              <a:t>Standardizing</a:t>
            </a:r>
            <a:endParaRPr lang="en-US" sz="1600" dirty="0">
              <a:solidFill>
                <a:srgbClr val="FFFFFF"/>
              </a:solidFill>
              <a:latin typeface="Montserrat" pitchFamily="2" charset="77"/>
              <a:ea typeface="DejaVu Sans Light"/>
              <a:cs typeface="DejaVu Sans Light"/>
              <a:sym typeface="DejaVu Sans Light"/>
            </a:endParaRPr>
          </a:p>
        </p:txBody>
      </p:sp>
      <p:grpSp>
        <p:nvGrpSpPr>
          <p:cNvPr id="167" name="Group 73">
            <a:extLst>
              <a:ext uri="{FF2B5EF4-FFF2-40B4-BE49-F238E27FC236}">
                <a16:creationId xmlns:a16="http://schemas.microsoft.com/office/drawing/2014/main" id="{E4423472-0330-E9F7-DCB7-F979C2231B88}"/>
              </a:ext>
            </a:extLst>
          </p:cNvPr>
          <p:cNvGrpSpPr/>
          <p:nvPr/>
        </p:nvGrpSpPr>
        <p:grpSpPr>
          <a:xfrm>
            <a:off x="9260905" y="7533449"/>
            <a:ext cx="3844013" cy="2010477"/>
            <a:chOff x="0" y="0"/>
            <a:chExt cx="1183944" cy="448413"/>
          </a:xfrm>
        </p:grpSpPr>
        <p:sp>
          <p:nvSpPr>
            <p:cNvPr id="168" name="Freeform 74">
              <a:extLst>
                <a:ext uri="{FF2B5EF4-FFF2-40B4-BE49-F238E27FC236}">
                  <a16:creationId xmlns:a16="http://schemas.microsoft.com/office/drawing/2014/main" id="{2F99FA52-78F0-13EC-CEC3-37E76D0E4F6C}"/>
                </a:ext>
              </a:extLst>
            </p:cNvPr>
            <p:cNvSpPr/>
            <p:nvPr/>
          </p:nvSpPr>
          <p:spPr>
            <a:xfrm>
              <a:off x="0" y="0"/>
              <a:ext cx="1183944" cy="448413"/>
            </a:xfrm>
            <a:custGeom>
              <a:avLst/>
              <a:gdLst/>
              <a:ahLst/>
              <a:cxnLst/>
              <a:rect l="l" t="t" r="r" b="b"/>
              <a:pathLst>
                <a:path w="1183944" h="448413">
                  <a:moveTo>
                    <a:pt x="22794" y="0"/>
                  </a:moveTo>
                  <a:lnTo>
                    <a:pt x="1161150" y="0"/>
                  </a:lnTo>
                  <a:cubicBezTo>
                    <a:pt x="1173739" y="0"/>
                    <a:pt x="1183944" y="10205"/>
                    <a:pt x="1183944" y="22794"/>
                  </a:cubicBezTo>
                  <a:lnTo>
                    <a:pt x="1183944" y="425619"/>
                  </a:lnTo>
                  <a:cubicBezTo>
                    <a:pt x="1183944" y="438208"/>
                    <a:pt x="1173739" y="448413"/>
                    <a:pt x="1161150" y="448413"/>
                  </a:cubicBezTo>
                  <a:lnTo>
                    <a:pt x="22794" y="448413"/>
                  </a:lnTo>
                  <a:cubicBezTo>
                    <a:pt x="10205" y="448413"/>
                    <a:pt x="0" y="438208"/>
                    <a:pt x="0" y="425619"/>
                  </a:cubicBezTo>
                  <a:lnTo>
                    <a:pt x="0" y="22794"/>
                  </a:lnTo>
                  <a:cubicBezTo>
                    <a:pt x="0" y="10205"/>
                    <a:pt x="10205" y="0"/>
                    <a:pt x="22794" y="0"/>
                  </a:cubicBezTo>
                  <a:close/>
                </a:path>
              </a:pathLst>
            </a:custGeom>
            <a:solidFill>
              <a:srgbClr val="8ACEFF"/>
            </a:solidFill>
            <a:ln w="38100" cap="sq">
              <a:solidFill>
                <a:srgbClr val="0571D3"/>
              </a:solidFill>
              <a:prstDash val="solid"/>
              <a:miter/>
            </a:ln>
          </p:spPr>
          <p:txBody>
            <a:bodyPr/>
            <a:lstStyle/>
            <a:p>
              <a:endParaRPr lang="en-US"/>
            </a:p>
          </p:txBody>
        </p:sp>
        <p:sp>
          <p:nvSpPr>
            <p:cNvPr id="169" name="TextBox 75">
              <a:extLst>
                <a:ext uri="{FF2B5EF4-FFF2-40B4-BE49-F238E27FC236}">
                  <a16:creationId xmlns:a16="http://schemas.microsoft.com/office/drawing/2014/main" id="{135D43D6-FDF8-D089-855B-F45FE71464FB}"/>
                </a:ext>
              </a:extLst>
            </p:cNvPr>
            <p:cNvSpPr txBox="1"/>
            <p:nvPr/>
          </p:nvSpPr>
          <p:spPr>
            <a:xfrm>
              <a:off x="0" y="-38100"/>
              <a:ext cx="1183944" cy="486513"/>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70" name="Group 76">
            <a:extLst>
              <a:ext uri="{FF2B5EF4-FFF2-40B4-BE49-F238E27FC236}">
                <a16:creationId xmlns:a16="http://schemas.microsoft.com/office/drawing/2014/main" id="{07CCD78A-CB1C-AA44-EBF0-D112DA2C5C92}"/>
              </a:ext>
            </a:extLst>
          </p:cNvPr>
          <p:cNvGrpSpPr/>
          <p:nvPr/>
        </p:nvGrpSpPr>
        <p:grpSpPr>
          <a:xfrm>
            <a:off x="13428407" y="5462682"/>
            <a:ext cx="3890849" cy="2013617"/>
            <a:chOff x="0" y="0"/>
            <a:chExt cx="1183944" cy="448413"/>
          </a:xfrm>
        </p:grpSpPr>
        <p:sp>
          <p:nvSpPr>
            <p:cNvPr id="171" name="Freeform 77">
              <a:extLst>
                <a:ext uri="{FF2B5EF4-FFF2-40B4-BE49-F238E27FC236}">
                  <a16:creationId xmlns:a16="http://schemas.microsoft.com/office/drawing/2014/main" id="{CB0DB5B7-6DAD-4088-DD3F-518236244E6C}"/>
                </a:ext>
              </a:extLst>
            </p:cNvPr>
            <p:cNvSpPr/>
            <p:nvPr/>
          </p:nvSpPr>
          <p:spPr>
            <a:xfrm>
              <a:off x="0" y="0"/>
              <a:ext cx="1183944" cy="448413"/>
            </a:xfrm>
            <a:custGeom>
              <a:avLst/>
              <a:gdLst/>
              <a:ahLst/>
              <a:cxnLst/>
              <a:rect l="l" t="t" r="r" b="b"/>
              <a:pathLst>
                <a:path w="1183944" h="448413">
                  <a:moveTo>
                    <a:pt x="22794" y="0"/>
                  </a:moveTo>
                  <a:lnTo>
                    <a:pt x="1161150" y="0"/>
                  </a:lnTo>
                  <a:cubicBezTo>
                    <a:pt x="1173739" y="0"/>
                    <a:pt x="1183944" y="10205"/>
                    <a:pt x="1183944" y="22794"/>
                  </a:cubicBezTo>
                  <a:lnTo>
                    <a:pt x="1183944" y="425619"/>
                  </a:lnTo>
                  <a:cubicBezTo>
                    <a:pt x="1183944" y="438208"/>
                    <a:pt x="1173739" y="448413"/>
                    <a:pt x="1161150" y="448413"/>
                  </a:cubicBezTo>
                  <a:lnTo>
                    <a:pt x="22794" y="448413"/>
                  </a:lnTo>
                  <a:cubicBezTo>
                    <a:pt x="10205" y="448413"/>
                    <a:pt x="0" y="438208"/>
                    <a:pt x="0" y="425619"/>
                  </a:cubicBezTo>
                  <a:lnTo>
                    <a:pt x="0" y="22794"/>
                  </a:lnTo>
                  <a:cubicBezTo>
                    <a:pt x="0" y="10205"/>
                    <a:pt x="10205" y="0"/>
                    <a:pt x="22794" y="0"/>
                  </a:cubicBezTo>
                  <a:close/>
                </a:path>
              </a:pathLst>
            </a:custGeom>
            <a:solidFill>
              <a:srgbClr val="8ACEFF"/>
            </a:solidFill>
            <a:ln w="38100" cap="sq">
              <a:solidFill>
                <a:srgbClr val="0571D3"/>
              </a:solidFill>
              <a:prstDash val="solid"/>
              <a:miter/>
            </a:ln>
          </p:spPr>
          <p:txBody>
            <a:bodyPr/>
            <a:lstStyle/>
            <a:p>
              <a:endParaRPr lang="en-US"/>
            </a:p>
          </p:txBody>
        </p:sp>
        <p:sp>
          <p:nvSpPr>
            <p:cNvPr id="172" name="TextBox 78">
              <a:extLst>
                <a:ext uri="{FF2B5EF4-FFF2-40B4-BE49-F238E27FC236}">
                  <a16:creationId xmlns:a16="http://schemas.microsoft.com/office/drawing/2014/main" id="{2614378A-001C-F9EB-A052-A59C8D50D8A3}"/>
                </a:ext>
              </a:extLst>
            </p:cNvPr>
            <p:cNvSpPr txBox="1"/>
            <p:nvPr/>
          </p:nvSpPr>
          <p:spPr>
            <a:xfrm>
              <a:off x="0" y="-38100"/>
              <a:ext cx="1183944" cy="486513"/>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73" name="Group 79">
            <a:extLst>
              <a:ext uri="{FF2B5EF4-FFF2-40B4-BE49-F238E27FC236}">
                <a16:creationId xmlns:a16="http://schemas.microsoft.com/office/drawing/2014/main" id="{5B92374A-7926-059E-1E55-4836DF8E20DE}"/>
              </a:ext>
            </a:extLst>
          </p:cNvPr>
          <p:cNvGrpSpPr/>
          <p:nvPr/>
        </p:nvGrpSpPr>
        <p:grpSpPr>
          <a:xfrm>
            <a:off x="13428407" y="7533449"/>
            <a:ext cx="3890849" cy="2028165"/>
            <a:chOff x="0" y="0"/>
            <a:chExt cx="1183944" cy="448413"/>
          </a:xfrm>
        </p:grpSpPr>
        <p:sp>
          <p:nvSpPr>
            <p:cNvPr id="174" name="Freeform 80">
              <a:extLst>
                <a:ext uri="{FF2B5EF4-FFF2-40B4-BE49-F238E27FC236}">
                  <a16:creationId xmlns:a16="http://schemas.microsoft.com/office/drawing/2014/main" id="{D1ACF4B1-BDDC-8E8D-587B-E3DE8755B98B}"/>
                </a:ext>
              </a:extLst>
            </p:cNvPr>
            <p:cNvSpPr/>
            <p:nvPr/>
          </p:nvSpPr>
          <p:spPr>
            <a:xfrm>
              <a:off x="0" y="0"/>
              <a:ext cx="1183944" cy="448413"/>
            </a:xfrm>
            <a:custGeom>
              <a:avLst/>
              <a:gdLst/>
              <a:ahLst/>
              <a:cxnLst/>
              <a:rect l="l" t="t" r="r" b="b"/>
              <a:pathLst>
                <a:path w="1183944" h="448413">
                  <a:moveTo>
                    <a:pt x="22794" y="0"/>
                  </a:moveTo>
                  <a:lnTo>
                    <a:pt x="1161150" y="0"/>
                  </a:lnTo>
                  <a:cubicBezTo>
                    <a:pt x="1173739" y="0"/>
                    <a:pt x="1183944" y="10205"/>
                    <a:pt x="1183944" y="22794"/>
                  </a:cubicBezTo>
                  <a:lnTo>
                    <a:pt x="1183944" y="425619"/>
                  </a:lnTo>
                  <a:cubicBezTo>
                    <a:pt x="1183944" y="438208"/>
                    <a:pt x="1173739" y="448413"/>
                    <a:pt x="1161150" y="448413"/>
                  </a:cubicBezTo>
                  <a:lnTo>
                    <a:pt x="22794" y="448413"/>
                  </a:lnTo>
                  <a:cubicBezTo>
                    <a:pt x="10205" y="448413"/>
                    <a:pt x="0" y="438208"/>
                    <a:pt x="0" y="425619"/>
                  </a:cubicBezTo>
                  <a:lnTo>
                    <a:pt x="0" y="22794"/>
                  </a:lnTo>
                  <a:cubicBezTo>
                    <a:pt x="0" y="10205"/>
                    <a:pt x="10205" y="0"/>
                    <a:pt x="22794" y="0"/>
                  </a:cubicBezTo>
                  <a:close/>
                </a:path>
              </a:pathLst>
            </a:custGeom>
            <a:solidFill>
              <a:srgbClr val="8ACEFF"/>
            </a:solidFill>
            <a:ln w="38100" cap="sq">
              <a:solidFill>
                <a:srgbClr val="0571D3"/>
              </a:solidFill>
              <a:prstDash val="solid"/>
              <a:miter/>
            </a:ln>
          </p:spPr>
          <p:txBody>
            <a:bodyPr/>
            <a:lstStyle/>
            <a:p>
              <a:endParaRPr lang="en-US"/>
            </a:p>
          </p:txBody>
        </p:sp>
        <p:sp>
          <p:nvSpPr>
            <p:cNvPr id="175" name="TextBox 81">
              <a:extLst>
                <a:ext uri="{FF2B5EF4-FFF2-40B4-BE49-F238E27FC236}">
                  <a16:creationId xmlns:a16="http://schemas.microsoft.com/office/drawing/2014/main" id="{135ECE2E-0210-D917-BA3C-32C9837A6545}"/>
                </a:ext>
              </a:extLst>
            </p:cNvPr>
            <p:cNvSpPr txBox="1"/>
            <p:nvPr/>
          </p:nvSpPr>
          <p:spPr>
            <a:xfrm>
              <a:off x="0" y="-38100"/>
              <a:ext cx="1183944" cy="486513"/>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76" name="Group 82">
            <a:extLst>
              <a:ext uri="{FF2B5EF4-FFF2-40B4-BE49-F238E27FC236}">
                <a16:creationId xmlns:a16="http://schemas.microsoft.com/office/drawing/2014/main" id="{9FC860C3-F9DF-7559-E609-433E2F29C809}"/>
              </a:ext>
            </a:extLst>
          </p:cNvPr>
          <p:cNvGrpSpPr/>
          <p:nvPr/>
        </p:nvGrpSpPr>
        <p:grpSpPr>
          <a:xfrm>
            <a:off x="9520474" y="7790624"/>
            <a:ext cx="3352799" cy="1486602"/>
            <a:chOff x="0" y="0"/>
            <a:chExt cx="1006380" cy="300524"/>
          </a:xfrm>
        </p:grpSpPr>
        <p:sp>
          <p:nvSpPr>
            <p:cNvPr id="177" name="Freeform 83">
              <a:extLst>
                <a:ext uri="{FF2B5EF4-FFF2-40B4-BE49-F238E27FC236}">
                  <a16:creationId xmlns:a16="http://schemas.microsoft.com/office/drawing/2014/main" id="{90165B69-414B-56EC-37CF-9CD64BD1D39F}"/>
                </a:ext>
              </a:extLst>
            </p:cNvPr>
            <p:cNvSpPr/>
            <p:nvPr/>
          </p:nvSpPr>
          <p:spPr>
            <a:xfrm>
              <a:off x="0" y="0"/>
              <a:ext cx="1006380" cy="300524"/>
            </a:xfrm>
            <a:custGeom>
              <a:avLst/>
              <a:gdLst/>
              <a:ahLst/>
              <a:cxnLst/>
              <a:rect l="l" t="t" r="r" b="b"/>
              <a:pathLst>
                <a:path w="1006380" h="300524">
                  <a:moveTo>
                    <a:pt x="13408" y="0"/>
                  </a:moveTo>
                  <a:lnTo>
                    <a:pt x="992972" y="0"/>
                  </a:lnTo>
                  <a:cubicBezTo>
                    <a:pt x="1000377" y="0"/>
                    <a:pt x="1006380" y="6003"/>
                    <a:pt x="1006380" y="13408"/>
                  </a:cubicBezTo>
                  <a:lnTo>
                    <a:pt x="1006380" y="287116"/>
                  </a:lnTo>
                  <a:cubicBezTo>
                    <a:pt x="1006380" y="290672"/>
                    <a:pt x="1004968" y="294082"/>
                    <a:pt x="1002453" y="296597"/>
                  </a:cubicBezTo>
                  <a:cubicBezTo>
                    <a:pt x="999939" y="299111"/>
                    <a:pt x="996528" y="300524"/>
                    <a:pt x="992972" y="300524"/>
                  </a:cubicBezTo>
                  <a:lnTo>
                    <a:pt x="13408" y="300524"/>
                  </a:lnTo>
                  <a:cubicBezTo>
                    <a:pt x="6003" y="300524"/>
                    <a:pt x="0" y="294521"/>
                    <a:pt x="0" y="287116"/>
                  </a:cubicBezTo>
                  <a:lnTo>
                    <a:pt x="0" y="13408"/>
                  </a:lnTo>
                  <a:cubicBezTo>
                    <a:pt x="0" y="9852"/>
                    <a:pt x="1413" y="6442"/>
                    <a:pt x="3927" y="3927"/>
                  </a:cubicBezTo>
                  <a:cubicBezTo>
                    <a:pt x="6442" y="1413"/>
                    <a:pt x="9852" y="0"/>
                    <a:pt x="13408" y="0"/>
                  </a:cubicBezTo>
                  <a:close/>
                </a:path>
              </a:pathLst>
            </a:custGeom>
            <a:solidFill>
              <a:srgbClr val="002060"/>
            </a:solidFill>
          </p:spPr>
          <p:txBody>
            <a:bodyPr/>
            <a:lstStyle/>
            <a:p>
              <a:endParaRPr lang="en-US"/>
            </a:p>
          </p:txBody>
        </p:sp>
        <p:sp>
          <p:nvSpPr>
            <p:cNvPr id="178" name="TextBox 84">
              <a:extLst>
                <a:ext uri="{FF2B5EF4-FFF2-40B4-BE49-F238E27FC236}">
                  <a16:creationId xmlns:a16="http://schemas.microsoft.com/office/drawing/2014/main" id="{1E40ACA4-D319-DF10-9C6C-28E9F63BFDA1}"/>
                </a:ext>
              </a:extLst>
            </p:cNvPr>
            <p:cNvSpPr txBox="1"/>
            <p:nvPr/>
          </p:nvSpPr>
          <p:spPr>
            <a:xfrm>
              <a:off x="0" y="-19050"/>
              <a:ext cx="1006380" cy="319574"/>
            </a:xfrm>
            <a:prstGeom prst="rect">
              <a:avLst/>
            </a:prstGeom>
          </p:spPr>
          <p:txBody>
            <a:bodyPr lIns="50800" tIns="50800" rIns="50800" bIns="50800" rtlCol="0" anchor="ctr"/>
            <a:lstStyle/>
            <a:p>
              <a:pPr algn="ctr">
                <a:lnSpc>
                  <a:spcPts val="1752"/>
                </a:lnSpc>
              </a:pPr>
              <a:endParaRPr/>
            </a:p>
          </p:txBody>
        </p:sp>
      </p:grpSp>
      <p:grpSp>
        <p:nvGrpSpPr>
          <p:cNvPr id="179" name="Group 85">
            <a:extLst>
              <a:ext uri="{FF2B5EF4-FFF2-40B4-BE49-F238E27FC236}">
                <a16:creationId xmlns:a16="http://schemas.microsoft.com/office/drawing/2014/main" id="{C39CD160-221F-72BF-A92F-851A2352BBEB}"/>
              </a:ext>
            </a:extLst>
          </p:cNvPr>
          <p:cNvGrpSpPr/>
          <p:nvPr/>
        </p:nvGrpSpPr>
        <p:grpSpPr>
          <a:xfrm>
            <a:off x="13683102" y="5600295"/>
            <a:ext cx="3352800" cy="1707239"/>
            <a:chOff x="0" y="-19050"/>
            <a:chExt cx="1065612" cy="327903"/>
          </a:xfrm>
        </p:grpSpPr>
        <p:sp>
          <p:nvSpPr>
            <p:cNvPr id="180" name="Freeform 86">
              <a:extLst>
                <a:ext uri="{FF2B5EF4-FFF2-40B4-BE49-F238E27FC236}">
                  <a16:creationId xmlns:a16="http://schemas.microsoft.com/office/drawing/2014/main" id="{DD6BFE89-57A8-EF58-803D-3FA454FEAC04}"/>
                </a:ext>
              </a:extLst>
            </p:cNvPr>
            <p:cNvSpPr/>
            <p:nvPr/>
          </p:nvSpPr>
          <p:spPr>
            <a:xfrm>
              <a:off x="0" y="0"/>
              <a:ext cx="1065612" cy="308853"/>
            </a:xfrm>
            <a:custGeom>
              <a:avLst/>
              <a:gdLst/>
              <a:ahLst/>
              <a:cxnLst/>
              <a:rect l="l" t="t" r="r" b="b"/>
              <a:pathLst>
                <a:path w="1006380" h="300524">
                  <a:moveTo>
                    <a:pt x="13408" y="0"/>
                  </a:moveTo>
                  <a:lnTo>
                    <a:pt x="992972" y="0"/>
                  </a:lnTo>
                  <a:cubicBezTo>
                    <a:pt x="1000377" y="0"/>
                    <a:pt x="1006380" y="6003"/>
                    <a:pt x="1006380" y="13408"/>
                  </a:cubicBezTo>
                  <a:lnTo>
                    <a:pt x="1006380" y="287116"/>
                  </a:lnTo>
                  <a:cubicBezTo>
                    <a:pt x="1006380" y="290672"/>
                    <a:pt x="1004968" y="294082"/>
                    <a:pt x="1002453" y="296597"/>
                  </a:cubicBezTo>
                  <a:cubicBezTo>
                    <a:pt x="999939" y="299111"/>
                    <a:pt x="996528" y="300524"/>
                    <a:pt x="992972" y="300524"/>
                  </a:cubicBezTo>
                  <a:lnTo>
                    <a:pt x="13408" y="300524"/>
                  </a:lnTo>
                  <a:cubicBezTo>
                    <a:pt x="6003" y="300524"/>
                    <a:pt x="0" y="294521"/>
                    <a:pt x="0" y="287116"/>
                  </a:cubicBezTo>
                  <a:lnTo>
                    <a:pt x="0" y="13408"/>
                  </a:lnTo>
                  <a:cubicBezTo>
                    <a:pt x="0" y="9852"/>
                    <a:pt x="1413" y="6442"/>
                    <a:pt x="3927" y="3927"/>
                  </a:cubicBezTo>
                  <a:cubicBezTo>
                    <a:pt x="6442" y="1413"/>
                    <a:pt x="9852" y="0"/>
                    <a:pt x="13408" y="0"/>
                  </a:cubicBezTo>
                  <a:close/>
                </a:path>
              </a:pathLst>
            </a:custGeom>
            <a:solidFill>
              <a:srgbClr val="002060"/>
            </a:solidFill>
          </p:spPr>
          <p:txBody>
            <a:bodyPr/>
            <a:lstStyle/>
            <a:p>
              <a:endParaRPr lang="en-US"/>
            </a:p>
          </p:txBody>
        </p:sp>
        <p:sp>
          <p:nvSpPr>
            <p:cNvPr id="181" name="TextBox 87">
              <a:extLst>
                <a:ext uri="{FF2B5EF4-FFF2-40B4-BE49-F238E27FC236}">
                  <a16:creationId xmlns:a16="http://schemas.microsoft.com/office/drawing/2014/main" id="{B4F0E879-83EB-8180-76FA-7C09975BF24A}"/>
                </a:ext>
              </a:extLst>
            </p:cNvPr>
            <p:cNvSpPr txBox="1"/>
            <p:nvPr/>
          </p:nvSpPr>
          <p:spPr>
            <a:xfrm>
              <a:off x="0" y="-19050"/>
              <a:ext cx="1006380" cy="319574"/>
            </a:xfrm>
            <a:prstGeom prst="rect">
              <a:avLst/>
            </a:prstGeom>
          </p:spPr>
          <p:txBody>
            <a:bodyPr lIns="50800" tIns="50800" rIns="50800" bIns="50800" rtlCol="0" anchor="ctr"/>
            <a:lstStyle/>
            <a:p>
              <a:pPr algn="ctr">
                <a:lnSpc>
                  <a:spcPts val="1752"/>
                </a:lnSpc>
              </a:pPr>
              <a:endParaRPr/>
            </a:p>
          </p:txBody>
        </p:sp>
      </p:grpSp>
      <p:grpSp>
        <p:nvGrpSpPr>
          <p:cNvPr id="182" name="Group 88">
            <a:extLst>
              <a:ext uri="{FF2B5EF4-FFF2-40B4-BE49-F238E27FC236}">
                <a16:creationId xmlns:a16="http://schemas.microsoft.com/office/drawing/2014/main" id="{5D8514D8-06E2-92E5-D91B-1BADD2202494}"/>
              </a:ext>
            </a:extLst>
          </p:cNvPr>
          <p:cNvGrpSpPr/>
          <p:nvPr/>
        </p:nvGrpSpPr>
        <p:grpSpPr>
          <a:xfrm>
            <a:off x="13715216" y="7790624"/>
            <a:ext cx="3352799" cy="1558312"/>
            <a:chOff x="0" y="0"/>
            <a:chExt cx="1006380" cy="300524"/>
          </a:xfrm>
        </p:grpSpPr>
        <p:sp>
          <p:nvSpPr>
            <p:cNvPr id="183" name="Freeform 89">
              <a:extLst>
                <a:ext uri="{FF2B5EF4-FFF2-40B4-BE49-F238E27FC236}">
                  <a16:creationId xmlns:a16="http://schemas.microsoft.com/office/drawing/2014/main" id="{160AFBFC-3EF4-5E71-DF9B-D5B790665B5B}"/>
                </a:ext>
              </a:extLst>
            </p:cNvPr>
            <p:cNvSpPr/>
            <p:nvPr/>
          </p:nvSpPr>
          <p:spPr>
            <a:xfrm>
              <a:off x="0" y="0"/>
              <a:ext cx="1006380" cy="300524"/>
            </a:xfrm>
            <a:custGeom>
              <a:avLst/>
              <a:gdLst/>
              <a:ahLst/>
              <a:cxnLst/>
              <a:rect l="l" t="t" r="r" b="b"/>
              <a:pathLst>
                <a:path w="1006380" h="300524">
                  <a:moveTo>
                    <a:pt x="13408" y="0"/>
                  </a:moveTo>
                  <a:lnTo>
                    <a:pt x="992972" y="0"/>
                  </a:lnTo>
                  <a:cubicBezTo>
                    <a:pt x="1000377" y="0"/>
                    <a:pt x="1006380" y="6003"/>
                    <a:pt x="1006380" y="13408"/>
                  </a:cubicBezTo>
                  <a:lnTo>
                    <a:pt x="1006380" y="287116"/>
                  </a:lnTo>
                  <a:cubicBezTo>
                    <a:pt x="1006380" y="290672"/>
                    <a:pt x="1004968" y="294082"/>
                    <a:pt x="1002453" y="296597"/>
                  </a:cubicBezTo>
                  <a:cubicBezTo>
                    <a:pt x="999939" y="299111"/>
                    <a:pt x="996528" y="300524"/>
                    <a:pt x="992972" y="300524"/>
                  </a:cubicBezTo>
                  <a:lnTo>
                    <a:pt x="13408" y="300524"/>
                  </a:lnTo>
                  <a:cubicBezTo>
                    <a:pt x="6003" y="300524"/>
                    <a:pt x="0" y="294521"/>
                    <a:pt x="0" y="287116"/>
                  </a:cubicBezTo>
                  <a:lnTo>
                    <a:pt x="0" y="13408"/>
                  </a:lnTo>
                  <a:cubicBezTo>
                    <a:pt x="0" y="9852"/>
                    <a:pt x="1413" y="6442"/>
                    <a:pt x="3927" y="3927"/>
                  </a:cubicBezTo>
                  <a:cubicBezTo>
                    <a:pt x="6442" y="1413"/>
                    <a:pt x="9852" y="0"/>
                    <a:pt x="13408" y="0"/>
                  </a:cubicBezTo>
                  <a:close/>
                </a:path>
              </a:pathLst>
            </a:custGeom>
            <a:solidFill>
              <a:srgbClr val="002060"/>
            </a:solidFill>
          </p:spPr>
          <p:txBody>
            <a:bodyPr/>
            <a:lstStyle/>
            <a:p>
              <a:endParaRPr lang="en-US"/>
            </a:p>
          </p:txBody>
        </p:sp>
        <p:sp>
          <p:nvSpPr>
            <p:cNvPr id="184" name="TextBox 90">
              <a:extLst>
                <a:ext uri="{FF2B5EF4-FFF2-40B4-BE49-F238E27FC236}">
                  <a16:creationId xmlns:a16="http://schemas.microsoft.com/office/drawing/2014/main" id="{585103BA-A885-F6FF-1300-E2D5E5C4688B}"/>
                </a:ext>
              </a:extLst>
            </p:cNvPr>
            <p:cNvSpPr txBox="1"/>
            <p:nvPr/>
          </p:nvSpPr>
          <p:spPr>
            <a:xfrm>
              <a:off x="0" y="-19050"/>
              <a:ext cx="1006380" cy="319574"/>
            </a:xfrm>
            <a:prstGeom prst="rect">
              <a:avLst/>
            </a:prstGeom>
          </p:spPr>
          <p:txBody>
            <a:bodyPr lIns="50800" tIns="50800" rIns="50800" bIns="50800" rtlCol="0" anchor="ctr"/>
            <a:lstStyle/>
            <a:p>
              <a:pPr algn="ctr">
                <a:lnSpc>
                  <a:spcPts val="1752"/>
                </a:lnSpc>
              </a:pPr>
              <a:endParaRPr/>
            </a:p>
          </p:txBody>
        </p:sp>
      </p:grpSp>
      <p:sp>
        <p:nvSpPr>
          <p:cNvPr id="185" name="TextBox 91">
            <a:extLst>
              <a:ext uri="{FF2B5EF4-FFF2-40B4-BE49-F238E27FC236}">
                <a16:creationId xmlns:a16="http://schemas.microsoft.com/office/drawing/2014/main" id="{0B5420CF-D266-5996-E7E2-2D3CD7044C4C}"/>
              </a:ext>
            </a:extLst>
          </p:cNvPr>
          <p:cNvSpPr txBox="1"/>
          <p:nvPr/>
        </p:nvSpPr>
        <p:spPr>
          <a:xfrm>
            <a:off x="14153150" y="5916988"/>
            <a:ext cx="2077979" cy="201274"/>
          </a:xfrm>
          <a:prstGeom prst="rect">
            <a:avLst/>
          </a:prstGeom>
        </p:spPr>
        <p:txBody>
          <a:bodyPr wrap="square" lIns="0" tIns="0" rIns="0" bIns="0" rtlCol="0" anchor="t">
            <a:spAutoFit/>
          </a:bodyPr>
          <a:lstStyle/>
          <a:p>
            <a:pPr algn="ctr">
              <a:lnSpc>
                <a:spcPts val="1500"/>
              </a:lnSpc>
              <a:spcBef>
                <a:spcPct val="0"/>
              </a:spcBef>
            </a:pPr>
            <a:r>
              <a:rPr lang="en-US" sz="1600" dirty="0">
                <a:solidFill>
                  <a:srgbClr val="FFFFFF"/>
                </a:solidFill>
                <a:latin typeface="Montserrat" pitchFamily="2" charset="77"/>
                <a:ea typeface="DejaVu Sans Light"/>
                <a:cs typeface="DejaVu Sans Light"/>
                <a:sym typeface="DejaVu Sans Light"/>
              </a:rPr>
              <a:t>Utilizing </a:t>
            </a:r>
            <a:r>
              <a:rPr lang="en-US" dirty="0">
                <a:solidFill>
                  <a:srgbClr val="FFFFFF"/>
                </a:solidFill>
                <a:latin typeface="Montserrat" pitchFamily="2" charset="77"/>
                <a:ea typeface="DejaVu Sans Light"/>
                <a:cs typeface="DejaVu Sans Light"/>
                <a:sym typeface="DejaVu Sans Light"/>
              </a:rPr>
              <a:t>AI</a:t>
            </a:r>
            <a:r>
              <a:rPr lang="en-US" sz="1600" dirty="0">
                <a:solidFill>
                  <a:srgbClr val="FFFFFF"/>
                </a:solidFill>
                <a:latin typeface="Montserrat" pitchFamily="2" charset="77"/>
                <a:ea typeface="DejaVu Sans Light"/>
                <a:cs typeface="DejaVu Sans Light"/>
                <a:sym typeface="DejaVu Sans Light"/>
              </a:rPr>
              <a:t> &amp; LLM’s </a:t>
            </a:r>
          </a:p>
        </p:txBody>
      </p:sp>
      <p:sp>
        <p:nvSpPr>
          <p:cNvPr id="186" name="TextBox 92">
            <a:extLst>
              <a:ext uri="{FF2B5EF4-FFF2-40B4-BE49-F238E27FC236}">
                <a16:creationId xmlns:a16="http://schemas.microsoft.com/office/drawing/2014/main" id="{B5A6F78E-EBFC-627E-C4D7-0BFF1DB42AD3}"/>
              </a:ext>
            </a:extLst>
          </p:cNvPr>
          <p:cNvSpPr txBox="1"/>
          <p:nvPr/>
        </p:nvSpPr>
        <p:spPr>
          <a:xfrm>
            <a:off x="9871476" y="7926329"/>
            <a:ext cx="2865589" cy="201274"/>
          </a:xfrm>
          <a:prstGeom prst="rect">
            <a:avLst/>
          </a:prstGeom>
        </p:spPr>
        <p:txBody>
          <a:bodyPr wrap="square" lIns="0" tIns="0" rIns="0" bIns="0" rtlCol="0" anchor="t">
            <a:spAutoFit/>
          </a:bodyPr>
          <a:lstStyle/>
          <a:p>
            <a:pPr algn="ctr">
              <a:lnSpc>
                <a:spcPts val="1500"/>
              </a:lnSpc>
              <a:spcBef>
                <a:spcPct val="0"/>
              </a:spcBef>
            </a:pPr>
            <a:r>
              <a:rPr lang="en-US" sz="1600" dirty="0">
                <a:solidFill>
                  <a:srgbClr val="FFFFFF"/>
                </a:solidFill>
                <a:latin typeface="Montserrat" pitchFamily="2" charset="77"/>
                <a:ea typeface="DejaVu Sans Light"/>
                <a:cs typeface="DejaVu Sans Light"/>
                <a:sym typeface="DejaVu Sans Light"/>
              </a:rPr>
              <a:t>Connecting </a:t>
            </a:r>
            <a:r>
              <a:rPr lang="en-US" dirty="0">
                <a:solidFill>
                  <a:srgbClr val="FFFFFF"/>
                </a:solidFill>
                <a:latin typeface="Montserrat" pitchFamily="2" charset="77"/>
                <a:ea typeface="DejaVu Sans Light"/>
                <a:cs typeface="DejaVu Sans Light"/>
                <a:sym typeface="DejaVu Sans Light"/>
              </a:rPr>
              <a:t>Information</a:t>
            </a:r>
            <a:endParaRPr lang="en-US" sz="1600" dirty="0">
              <a:solidFill>
                <a:srgbClr val="FFFFFF"/>
              </a:solidFill>
              <a:latin typeface="Montserrat" pitchFamily="2" charset="77"/>
              <a:ea typeface="DejaVu Sans Light"/>
              <a:cs typeface="DejaVu Sans Light"/>
              <a:sym typeface="DejaVu Sans Light"/>
            </a:endParaRPr>
          </a:p>
        </p:txBody>
      </p:sp>
      <p:sp>
        <p:nvSpPr>
          <p:cNvPr id="187" name="TextBox 93">
            <a:extLst>
              <a:ext uri="{FF2B5EF4-FFF2-40B4-BE49-F238E27FC236}">
                <a16:creationId xmlns:a16="http://schemas.microsoft.com/office/drawing/2014/main" id="{124CD1CF-A69D-7E52-9ED3-64FD49CD1E07}"/>
              </a:ext>
            </a:extLst>
          </p:cNvPr>
          <p:cNvSpPr txBox="1"/>
          <p:nvPr/>
        </p:nvSpPr>
        <p:spPr>
          <a:xfrm>
            <a:off x="14352625" y="7976313"/>
            <a:ext cx="2077979" cy="201274"/>
          </a:xfrm>
          <a:prstGeom prst="rect">
            <a:avLst/>
          </a:prstGeom>
        </p:spPr>
        <p:txBody>
          <a:bodyPr wrap="square" lIns="0" tIns="0" rIns="0" bIns="0" rtlCol="0" anchor="t">
            <a:spAutoFit/>
          </a:bodyPr>
          <a:lstStyle/>
          <a:p>
            <a:pPr algn="ctr">
              <a:lnSpc>
                <a:spcPts val="1500"/>
              </a:lnSpc>
              <a:spcBef>
                <a:spcPct val="0"/>
              </a:spcBef>
            </a:pPr>
            <a:r>
              <a:rPr lang="en-US" dirty="0">
                <a:solidFill>
                  <a:srgbClr val="FFFFFF"/>
                </a:solidFill>
                <a:latin typeface="Montserrat" pitchFamily="2" charset="77"/>
                <a:ea typeface="DejaVu Sans Light"/>
                <a:cs typeface="DejaVu Sans Light"/>
                <a:sym typeface="DejaVu Sans Light"/>
              </a:rPr>
              <a:t>Reporting</a:t>
            </a:r>
          </a:p>
        </p:txBody>
      </p:sp>
      <p:sp>
        <p:nvSpPr>
          <p:cNvPr id="188" name="TextBox 94">
            <a:extLst>
              <a:ext uri="{FF2B5EF4-FFF2-40B4-BE49-F238E27FC236}">
                <a16:creationId xmlns:a16="http://schemas.microsoft.com/office/drawing/2014/main" id="{E5D40070-3D78-6FE5-BD62-845FE545A59D}"/>
              </a:ext>
            </a:extLst>
          </p:cNvPr>
          <p:cNvSpPr txBox="1"/>
          <p:nvPr/>
        </p:nvSpPr>
        <p:spPr>
          <a:xfrm>
            <a:off x="9546857" y="6465782"/>
            <a:ext cx="3352800" cy="743793"/>
          </a:xfrm>
          <a:prstGeom prst="rect">
            <a:avLst/>
          </a:prstGeom>
        </p:spPr>
        <p:txBody>
          <a:bodyPr wrap="square" lIns="0" tIns="0" rIns="0" bIns="0" rtlCol="0" anchor="t">
            <a:spAutoFit/>
          </a:bodyPr>
          <a:lstStyle/>
          <a:p>
            <a:pPr algn="ctr">
              <a:lnSpc>
                <a:spcPts val="1350"/>
              </a:lnSpc>
            </a:pPr>
            <a:r>
              <a:rPr lang="en-US" sz="1600" dirty="0">
                <a:solidFill>
                  <a:srgbClr val="FFFFFF"/>
                </a:solidFill>
                <a:latin typeface="Aptos" panose="020B0004020202020204" pitchFamily="34" charset="0"/>
                <a:ea typeface="Tahoma" panose="020B0604030504040204" pitchFamily="34" charset="0"/>
                <a:cs typeface="Tahoma" panose="020B0604030504040204" pitchFamily="34" charset="0"/>
                <a:sym typeface="DejaVu Sans Light"/>
              </a:rPr>
              <a:t>A common vocabulary for seamless information exchange within the organization</a:t>
            </a:r>
          </a:p>
          <a:p>
            <a:pPr>
              <a:lnSpc>
                <a:spcPts val="1500"/>
              </a:lnSpc>
              <a:spcBef>
                <a:spcPct val="0"/>
              </a:spcBef>
            </a:pPr>
            <a:endParaRPr lang="en-US" dirty="0">
              <a:solidFill>
                <a:srgbClr val="FFFFFF"/>
              </a:solidFill>
              <a:latin typeface="DejaVu Sans Light"/>
              <a:ea typeface="DejaVu Sans Light"/>
              <a:cs typeface="DejaVu Sans Light"/>
              <a:sym typeface="DejaVu Sans Light"/>
            </a:endParaRPr>
          </a:p>
        </p:txBody>
      </p:sp>
      <p:sp>
        <p:nvSpPr>
          <p:cNvPr id="189" name="TextBox 95">
            <a:extLst>
              <a:ext uri="{FF2B5EF4-FFF2-40B4-BE49-F238E27FC236}">
                <a16:creationId xmlns:a16="http://schemas.microsoft.com/office/drawing/2014/main" id="{F4731B7E-523B-1AE5-5C0C-F6CD751994B7}"/>
              </a:ext>
            </a:extLst>
          </p:cNvPr>
          <p:cNvSpPr txBox="1"/>
          <p:nvPr/>
        </p:nvSpPr>
        <p:spPr>
          <a:xfrm>
            <a:off x="9627530" y="8494925"/>
            <a:ext cx="3223551" cy="713337"/>
          </a:xfrm>
          <a:prstGeom prst="rect">
            <a:avLst/>
          </a:prstGeom>
        </p:spPr>
        <p:txBody>
          <a:bodyPr wrap="square" lIns="0" tIns="0" rIns="0" bIns="0" rtlCol="0" anchor="t">
            <a:spAutoFit/>
          </a:bodyPr>
          <a:lstStyle/>
          <a:p>
            <a:pPr algn="ctr">
              <a:lnSpc>
                <a:spcPts val="1350"/>
              </a:lnSpc>
            </a:pPr>
            <a:r>
              <a:rPr lang="en-US" sz="1600" dirty="0">
                <a:solidFill>
                  <a:srgbClr val="FFFFFF"/>
                </a:solidFill>
                <a:latin typeface="Aptos" panose="020B0004020202020204" pitchFamily="34" charset="0"/>
                <a:ea typeface="Tahoma" panose="020B0604030504040204" pitchFamily="34" charset="0"/>
                <a:cs typeface="Tahoma" panose="020B0604030504040204" pitchFamily="34" charset="0"/>
                <a:sym typeface="DejaVu Sans Light"/>
              </a:rPr>
              <a:t>Structured data and content bridge human comprehension and machine processing effortlessly.</a:t>
            </a:r>
          </a:p>
          <a:p>
            <a:pPr algn="ctr">
              <a:lnSpc>
                <a:spcPts val="1500"/>
              </a:lnSpc>
              <a:spcBef>
                <a:spcPct val="0"/>
              </a:spcBef>
            </a:pPr>
            <a:endParaRPr lang="en-US" sz="900" dirty="0">
              <a:solidFill>
                <a:srgbClr val="FFFFFF"/>
              </a:solidFill>
              <a:latin typeface="DejaVu Sans Light"/>
              <a:ea typeface="DejaVu Sans Light"/>
              <a:cs typeface="DejaVu Sans Light"/>
              <a:sym typeface="DejaVu Sans Light"/>
            </a:endParaRPr>
          </a:p>
        </p:txBody>
      </p:sp>
      <p:sp>
        <p:nvSpPr>
          <p:cNvPr id="190" name="TextBox 96">
            <a:extLst>
              <a:ext uri="{FF2B5EF4-FFF2-40B4-BE49-F238E27FC236}">
                <a16:creationId xmlns:a16="http://schemas.microsoft.com/office/drawing/2014/main" id="{75B20F6A-A7CE-9CE6-3DC0-67BB0DB871A0}"/>
              </a:ext>
            </a:extLst>
          </p:cNvPr>
          <p:cNvSpPr txBox="1"/>
          <p:nvPr/>
        </p:nvSpPr>
        <p:spPr>
          <a:xfrm>
            <a:off x="13715215" y="6465782"/>
            <a:ext cx="3352800" cy="913135"/>
          </a:xfrm>
          <a:prstGeom prst="rect">
            <a:avLst/>
          </a:prstGeom>
        </p:spPr>
        <p:txBody>
          <a:bodyPr wrap="square" lIns="0" tIns="0" rIns="0" bIns="0" rtlCol="0" anchor="t">
            <a:spAutoFit/>
          </a:bodyPr>
          <a:lstStyle/>
          <a:p>
            <a:pPr algn="ctr">
              <a:lnSpc>
                <a:spcPts val="1350"/>
              </a:lnSpc>
            </a:pPr>
            <a:r>
              <a:rPr lang="en-US" sz="1600" dirty="0">
                <a:solidFill>
                  <a:srgbClr val="FFFFFF"/>
                </a:solidFill>
                <a:latin typeface="Aptos" panose="020B0004020202020204" pitchFamily="34" charset="0"/>
                <a:ea typeface="Lato" panose="020F0502020204030203" pitchFamily="34" charset="0"/>
                <a:cs typeface="Lato" panose="020F0502020204030203" pitchFamily="34" charset="0"/>
                <a:sym typeface="DejaVu Sans Light"/>
              </a:rPr>
              <a:t>LLMs and other AI models achieve enhanced fidelity and substantially mitigate the generation of inaccurate or hallucinated responses.</a:t>
            </a:r>
          </a:p>
          <a:p>
            <a:pPr>
              <a:lnSpc>
                <a:spcPts val="1500"/>
              </a:lnSpc>
              <a:spcBef>
                <a:spcPct val="0"/>
              </a:spcBef>
            </a:pPr>
            <a:endParaRPr lang="en-US" sz="1600" dirty="0">
              <a:solidFill>
                <a:srgbClr val="FFFFFF"/>
              </a:solidFill>
              <a:latin typeface="Montserrat" pitchFamily="2" charset="77"/>
              <a:ea typeface="DejaVu Sans Light"/>
              <a:cs typeface="DejaVu Sans Light"/>
              <a:sym typeface="DejaVu Sans Light"/>
            </a:endParaRPr>
          </a:p>
        </p:txBody>
      </p:sp>
      <p:sp>
        <p:nvSpPr>
          <p:cNvPr id="191" name="TextBox 97">
            <a:extLst>
              <a:ext uri="{FF2B5EF4-FFF2-40B4-BE49-F238E27FC236}">
                <a16:creationId xmlns:a16="http://schemas.microsoft.com/office/drawing/2014/main" id="{7F488E15-DB9B-C7B4-E73E-62C1474FDBE6}"/>
              </a:ext>
            </a:extLst>
          </p:cNvPr>
          <p:cNvSpPr txBox="1"/>
          <p:nvPr/>
        </p:nvSpPr>
        <p:spPr>
          <a:xfrm>
            <a:off x="13804863" y="8402752"/>
            <a:ext cx="3173504" cy="897682"/>
          </a:xfrm>
          <a:prstGeom prst="rect">
            <a:avLst/>
          </a:prstGeom>
        </p:spPr>
        <p:txBody>
          <a:bodyPr wrap="square" lIns="0" tIns="0" rIns="0" bIns="0" rtlCol="0" anchor="t">
            <a:spAutoFit/>
          </a:bodyPr>
          <a:lstStyle/>
          <a:p>
            <a:pPr algn="ctr">
              <a:lnSpc>
                <a:spcPts val="1350"/>
              </a:lnSpc>
            </a:pPr>
            <a:r>
              <a:rPr lang="en-US" sz="1600" dirty="0">
                <a:solidFill>
                  <a:srgbClr val="FFFFFF"/>
                </a:solidFill>
                <a:latin typeface="Aptos" panose="020B0004020202020204" pitchFamily="34" charset="0"/>
                <a:ea typeface="Tahoma" panose="020B0604030504040204" pitchFamily="34" charset="0"/>
                <a:cs typeface="Tahoma" panose="020B0604030504040204" pitchFamily="34" charset="0"/>
                <a:sym typeface="DejaVu Sans Light"/>
              </a:rPr>
              <a:t>Semantic Layer organizes scattered information into a centralized hub, making it accessible regardless of format or origin.</a:t>
            </a:r>
          </a:p>
          <a:p>
            <a:pPr>
              <a:lnSpc>
                <a:spcPts val="1350"/>
              </a:lnSpc>
              <a:spcBef>
                <a:spcPct val="0"/>
              </a:spcBef>
            </a:pPr>
            <a:endParaRPr lang="en-US" sz="1600" dirty="0">
              <a:solidFill>
                <a:srgbClr val="FFFFFF"/>
              </a:solidFill>
              <a:latin typeface="Tahoma" panose="020B0604030504040204" pitchFamily="34" charset="0"/>
              <a:ea typeface="Tahoma" panose="020B0604030504040204" pitchFamily="34" charset="0"/>
              <a:cs typeface="Tahoma" panose="020B0604030504040204" pitchFamily="34" charset="0"/>
              <a:sym typeface="DejaVu Sans Light"/>
            </a:endParaRPr>
          </a:p>
        </p:txBody>
      </p:sp>
      <p:sp>
        <p:nvSpPr>
          <p:cNvPr id="196" name="Rectangle 195">
            <a:extLst>
              <a:ext uri="{FF2B5EF4-FFF2-40B4-BE49-F238E27FC236}">
                <a16:creationId xmlns:a16="http://schemas.microsoft.com/office/drawing/2014/main" id="{CD0D55AA-A95A-F582-40BA-C962FEDF301C}"/>
              </a:ext>
            </a:extLst>
          </p:cNvPr>
          <p:cNvSpPr/>
          <p:nvPr/>
        </p:nvSpPr>
        <p:spPr>
          <a:xfrm>
            <a:off x="534690" y="630921"/>
            <a:ext cx="12750800" cy="20672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2860463C-A261-3580-83E0-561D563D0B5D}"/>
              </a:ext>
            </a:extLst>
          </p:cNvPr>
          <p:cNvSpPr txBox="1"/>
          <p:nvPr/>
        </p:nvSpPr>
        <p:spPr>
          <a:xfrm>
            <a:off x="789981" y="1168734"/>
            <a:ext cx="12240219" cy="830997"/>
          </a:xfrm>
          <a:prstGeom prst="rect">
            <a:avLst/>
          </a:prstGeom>
          <a:noFill/>
        </p:spPr>
        <p:txBody>
          <a:bodyPr wrap="square" rtlCol="0">
            <a:spAutoFit/>
          </a:bodyPr>
          <a:lstStyle/>
          <a:p>
            <a:r>
              <a:rPr lang="en-US" sz="2400" b="1" dirty="0">
                <a:solidFill>
                  <a:schemeClr val="bg1"/>
                </a:solidFill>
                <a:latin typeface="Montserrat" pitchFamily="2" charset="77"/>
              </a:rPr>
              <a:t>With INTROSIGHT, organizations can effortlessly publish enterprise-grade data products and accelerates digital growth.</a:t>
            </a:r>
            <a:endParaRPr lang="en-US" dirty="0">
              <a:latin typeface="Montserrat" pitchFamily="2" charset="77"/>
            </a:endParaRPr>
          </a:p>
        </p:txBody>
      </p:sp>
      <p:sp>
        <p:nvSpPr>
          <p:cNvPr id="198" name="Rounded Rectangle 197">
            <a:extLst>
              <a:ext uri="{FF2B5EF4-FFF2-40B4-BE49-F238E27FC236}">
                <a16:creationId xmlns:a16="http://schemas.microsoft.com/office/drawing/2014/main" id="{773F35F3-A92A-7369-2825-FABAEADC2BC6}"/>
              </a:ext>
            </a:extLst>
          </p:cNvPr>
          <p:cNvSpPr/>
          <p:nvPr/>
        </p:nvSpPr>
        <p:spPr>
          <a:xfrm>
            <a:off x="1427869" y="236293"/>
            <a:ext cx="2488332" cy="685800"/>
          </a:xfrm>
          <a:prstGeom prst="round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C000"/>
                </a:solidFill>
                <a:latin typeface="Montserrat" pitchFamily="2" charset="77"/>
              </a:rPr>
              <a:t>INTROSIGHT</a:t>
            </a:r>
            <a:endParaRPr lang="en-US" sz="2800" b="1" dirty="0">
              <a:solidFill>
                <a:srgbClr val="FFC000"/>
              </a:solidFill>
              <a:latin typeface="Montserrat" pitchFamily="2" charset="77"/>
            </a:endParaRPr>
          </a:p>
        </p:txBody>
      </p:sp>
      <p:pic>
        <p:nvPicPr>
          <p:cNvPr id="2" name="Picture 1" descr="A blue and green logo&#10;&#10;Description automatically generated">
            <a:extLst>
              <a:ext uri="{FF2B5EF4-FFF2-40B4-BE49-F238E27FC236}">
                <a16:creationId xmlns:a16="http://schemas.microsoft.com/office/drawing/2014/main" id="{3CC6D9FD-CB2F-E51C-3554-CF5160578F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70494" y="-1153017"/>
            <a:ext cx="3470181" cy="680782"/>
          </a:xfrm>
          <a:prstGeom prst="rect">
            <a:avLst/>
          </a:prstGeom>
        </p:spPr>
      </p:pic>
      <p:sp>
        <p:nvSpPr>
          <p:cNvPr id="4" name="Subtitle 2">
            <a:extLst>
              <a:ext uri="{FF2B5EF4-FFF2-40B4-BE49-F238E27FC236}">
                <a16:creationId xmlns:a16="http://schemas.microsoft.com/office/drawing/2014/main" id="{B4697154-508B-FBE5-0871-37DCE6AD99CE}"/>
              </a:ext>
            </a:extLst>
          </p:cNvPr>
          <p:cNvSpPr txBox="1">
            <a:spLocks/>
          </p:cNvSpPr>
          <p:nvPr/>
        </p:nvSpPr>
        <p:spPr>
          <a:xfrm>
            <a:off x="17429226" y="-367074"/>
            <a:ext cx="3886607" cy="877163"/>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4800" b="1" dirty="0">
                <a:solidFill>
                  <a:srgbClr val="7030A0"/>
                </a:solidFill>
                <a:latin typeface="Montserrat" pitchFamily="2" charset="77"/>
                <a:ea typeface="Lato Light" panose="020F0502020204030203" pitchFamily="34" charset="0"/>
                <a:cs typeface="Mukta ExtraLight" panose="020B0000000000000000" pitchFamily="34" charset="77"/>
              </a:rPr>
              <a:t>PRODUCTS</a:t>
            </a:r>
          </a:p>
        </p:txBody>
      </p:sp>
    </p:spTree>
    <p:extLst>
      <p:ext uri="{BB962C8B-B14F-4D97-AF65-F5344CB8AC3E}">
        <p14:creationId xmlns:p14="http://schemas.microsoft.com/office/powerpoint/2010/main" val="2446570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8B0D-4B05-07B1-53C5-A51EA7705C6C}"/>
            </a:ext>
          </a:extLst>
        </p:cNvPr>
        <p:cNvGrpSpPr/>
        <p:nvPr/>
      </p:nvGrpSpPr>
      <p:grpSpPr>
        <a:xfrm>
          <a:off x="0" y="0"/>
          <a:ext cx="0" cy="0"/>
          <a:chOff x="0" y="0"/>
          <a:chExt cx="0" cy="0"/>
        </a:xfrm>
      </p:grpSpPr>
      <p:sp>
        <p:nvSpPr>
          <p:cNvPr id="83" name="Freeform 2">
            <a:extLst>
              <a:ext uri="{FF2B5EF4-FFF2-40B4-BE49-F238E27FC236}">
                <a16:creationId xmlns:a16="http://schemas.microsoft.com/office/drawing/2014/main" id="{CC1AFB86-594B-710A-A7A1-6C8ACDBF8642}"/>
              </a:ext>
            </a:extLst>
          </p:cNvPr>
          <p:cNvSpPr/>
          <p:nvPr/>
        </p:nvSpPr>
        <p:spPr>
          <a:xfrm>
            <a:off x="-49521" y="-58259"/>
            <a:ext cx="18381389" cy="10560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703" b="-1703"/>
            </a:stretch>
          </a:blipFill>
        </p:spPr>
        <p:txBody>
          <a:bodyPr/>
          <a:lstStyle/>
          <a:p>
            <a:endParaRPr lang="en-US" dirty="0"/>
          </a:p>
        </p:txBody>
      </p:sp>
      <p:grpSp>
        <p:nvGrpSpPr>
          <p:cNvPr id="135" name="Group 134">
            <a:extLst>
              <a:ext uri="{FF2B5EF4-FFF2-40B4-BE49-F238E27FC236}">
                <a16:creationId xmlns:a16="http://schemas.microsoft.com/office/drawing/2014/main" id="{4556CD95-F2EF-8483-B722-546182DD367F}"/>
              </a:ext>
            </a:extLst>
          </p:cNvPr>
          <p:cNvGrpSpPr/>
          <p:nvPr/>
        </p:nvGrpSpPr>
        <p:grpSpPr>
          <a:xfrm>
            <a:off x="-1600200" y="-2933700"/>
            <a:ext cx="4680924" cy="821739"/>
            <a:chOff x="5436555" y="1767838"/>
            <a:chExt cx="3120616" cy="547826"/>
          </a:xfrm>
        </p:grpSpPr>
        <p:sp>
          <p:nvSpPr>
            <p:cNvPr id="105" name="Rectangle: Rounded Corners 104">
              <a:extLst>
                <a:ext uri="{FF2B5EF4-FFF2-40B4-BE49-F238E27FC236}">
                  <a16:creationId xmlns:a16="http://schemas.microsoft.com/office/drawing/2014/main" id="{4A6CC589-E471-A9EE-898F-D27EA6F5ABE9}"/>
                </a:ext>
              </a:extLst>
            </p:cNvPr>
            <p:cNvSpPr/>
            <p:nvPr/>
          </p:nvSpPr>
          <p:spPr>
            <a:xfrm>
              <a:off x="5436555" y="1767838"/>
              <a:ext cx="3120616" cy="547826"/>
            </a:xfrm>
            <a:prstGeom prst="roundRect">
              <a:avLst/>
            </a:prstGeom>
            <a:solidFill>
              <a:schemeClr val="bg1"/>
            </a:solidFill>
            <a:ln w="76200">
              <a:solidFill>
                <a:srgbClr val="042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E" sz="2700">
                <a:solidFill>
                  <a:srgbClr val="042560"/>
                </a:solidFill>
              </a:endParaRPr>
            </a:p>
          </p:txBody>
        </p:sp>
        <p:pic>
          <p:nvPicPr>
            <p:cNvPr id="103" name="Picture 102" descr="A blue letters on a black background&#10;&#10;Description automatically generated">
              <a:extLst>
                <a:ext uri="{FF2B5EF4-FFF2-40B4-BE49-F238E27FC236}">
                  <a16:creationId xmlns:a16="http://schemas.microsoft.com/office/drawing/2014/main" id="{DA48CBF8-2A12-F606-BDFC-EAA7C2AE8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645" y="1856309"/>
              <a:ext cx="2563888" cy="323621"/>
            </a:xfrm>
            <a:prstGeom prst="rect">
              <a:avLst/>
            </a:prstGeom>
          </p:spPr>
        </p:pic>
      </p:grpSp>
      <p:grpSp>
        <p:nvGrpSpPr>
          <p:cNvPr id="3" name="Group 2">
            <a:extLst>
              <a:ext uri="{FF2B5EF4-FFF2-40B4-BE49-F238E27FC236}">
                <a16:creationId xmlns:a16="http://schemas.microsoft.com/office/drawing/2014/main" id="{283D3BD4-0E95-8D63-DA18-745C1474097C}"/>
              </a:ext>
            </a:extLst>
          </p:cNvPr>
          <p:cNvGrpSpPr/>
          <p:nvPr/>
        </p:nvGrpSpPr>
        <p:grpSpPr>
          <a:xfrm>
            <a:off x="-6245502" y="-5143500"/>
            <a:ext cx="3554087" cy="3541100"/>
            <a:chOff x="2339687" y="52481"/>
            <a:chExt cx="2369391" cy="2360733"/>
          </a:xfrm>
        </p:grpSpPr>
        <p:grpSp>
          <p:nvGrpSpPr>
            <p:cNvPr id="30" name="Group 29">
              <a:extLst>
                <a:ext uri="{FF2B5EF4-FFF2-40B4-BE49-F238E27FC236}">
                  <a16:creationId xmlns:a16="http://schemas.microsoft.com/office/drawing/2014/main" id="{1F1F2828-C84E-26AD-7766-03F85548329C}"/>
                </a:ext>
              </a:extLst>
            </p:cNvPr>
            <p:cNvGrpSpPr/>
            <p:nvPr/>
          </p:nvGrpSpPr>
          <p:grpSpPr>
            <a:xfrm>
              <a:off x="2339687" y="52481"/>
              <a:ext cx="2369391" cy="2360733"/>
              <a:chOff x="2339687" y="52481"/>
              <a:chExt cx="2369391" cy="2360733"/>
            </a:xfrm>
          </p:grpSpPr>
          <p:sp>
            <p:nvSpPr>
              <p:cNvPr id="48" name="Rounded Rectangle 47">
                <a:extLst>
                  <a:ext uri="{FF2B5EF4-FFF2-40B4-BE49-F238E27FC236}">
                    <a16:creationId xmlns:a16="http://schemas.microsoft.com/office/drawing/2014/main" id="{18D06C5B-5AFF-9915-EF88-A6B1D36023C9}"/>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9" name="Rounded Rectangle 48">
                <a:extLst>
                  <a:ext uri="{FF2B5EF4-FFF2-40B4-BE49-F238E27FC236}">
                    <a16:creationId xmlns:a16="http://schemas.microsoft.com/office/drawing/2014/main" id="{BC6A6F23-1A34-514C-C620-36A98245792E}"/>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Freeform 49">
                <a:extLst>
                  <a:ext uri="{FF2B5EF4-FFF2-40B4-BE49-F238E27FC236}">
                    <a16:creationId xmlns:a16="http://schemas.microsoft.com/office/drawing/2014/main" id="{A070C759-A623-B129-F1C6-ED00D5C82E96}"/>
                  </a:ext>
                </a:extLst>
              </p:cNvPr>
              <p:cNvSpPr/>
              <p:nvPr/>
            </p:nvSpPr>
            <p:spPr>
              <a:xfrm>
                <a:off x="2339687" y="5248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32" name="TextBox 31">
              <a:extLst>
                <a:ext uri="{FF2B5EF4-FFF2-40B4-BE49-F238E27FC236}">
                  <a16:creationId xmlns:a16="http://schemas.microsoft.com/office/drawing/2014/main" id="{78F57E68-5A36-113B-04CA-EA69CC8EF188}"/>
                </a:ext>
              </a:extLst>
            </p:cNvPr>
            <p:cNvSpPr txBox="1"/>
            <p:nvPr/>
          </p:nvSpPr>
          <p:spPr>
            <a:xfrm>
              <a:off x="2434430" y="269371"/>
              <a:ext cx="1558637" cy="615553"/>
            </a:xfrm>
            <a:prstGeom prst="rect">
              <a:avLst/>
            </a:prstGeom>
            <a:noFill/>
          </p:spPr>
          <p:txBody>
            <a:bodyPr wrap="square" rtlCol="0">
              <a:spAutoFit/>
            </a:bodyPr>
            <a:lstStyle/>
            <a:p>
              <a:r>
                <a:rPr lang="en-US" sz="5400" b="1" dirty="0">
                  <a:solidFill>
                    <a:schemeClr val="bg1"/>
                  </a:solidFill>
                  <a:latin typeface="+mj-lt"/>
                </a:rPr>
                <a:t>01</a:t>
              </a:r>
            </a:p>
          </p:txBody>
        </p:sp>
        <p:sp>
          <p:nvSpPr>
            <p:cNvPr id="38" name="Subtitle 2">
              <a:extLst>
                <a:ext uri="{FF2B5EF4-FFF2-40B4-BE49-F238E27FC236}">
                  <a16:creationId xmlns:a16="http://schemas.microsoft.com/office/drawing/2014/main" id="{4D8A8C46-5D91-1CD6-06CC-34BC53B47332}"/>
                </a:ext>
              </a:extLst>
            </p:cNvPr>
            <p:cNvSpPr txBox="1">
              <a:spLocks/>
            </p:cNvSpPr>
            <p:nvPr/>
          </p:nvSpPr>
          <p:spPr>
            <a:xfrm>
              <a:off x="2595715" y="1073598"/>
              <a:ext cx="1843593" cy="707886"/>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002060"/>
                  </a:solidFill>
                  <a:latin typeface="Montserrat" pitchFamily="2" charset="77"/>
                  <a:ea typeface="Lato Light" panose="020F0502020204030203" pitchFamily="34" charset="0"/>
                  <a:cs typeface="Mukta ExtraLight" panose="020B0000000000000000" pitchFamily="34" charset="77"/>
                </a:rPr>
                <a:t>METAINSIGHTS</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grpSp>
      <p:grpSp>
        <p:nvGrpSpPr>
          <p:cNvPr id="51" name="Group 50">
            <a:extLst>
              <a:ext uri="{FF2B5EF4-FFF2-40B4-BE49-F238E27FC236}">
                <a16:creationId xmlns:a16="http://schemas.microsoft.com/office/drawing/2014/main" id="{EFAE6F36-5BB8-9190-6C27-6C53BDE85AC3}"/>
              </a:ext>
            </a:extLst>
          </p:cNvPr>
          <p:cNvGrpSpPr/>
          <p:nvPr/>
        </p:nvGrpSpPr>
        <p:grpSpPr>
          <a:xfrm>
            <a:off x="-6253583" y="755374"/>
            <a:ext cx="3575154" cy="3553104"/>
            <a:chOff x="2334300" y="4183676"/>
            <a:chExt cx="2383436" cy="2368736"/>
          </a:xfrm>
        </p:grpSpPr>
        <p:grpSp>
          <p:nvGrpSpPr>
            <p:cNvPr id="52" name="Group 51">
              <a:extLst>
                <a:ext uri="{FF2B5EF4-FFF2-40B4-BE49-F238E27FC236}">
                  <a16:creationId xmlns:a16="http://schemas.microsoft.com/office/drawing/2014/main" id="{6C272DCB-2A9B-C49D-E389-62D53B176CD9}"/>
                </a:ext>
              </a:extLst>
            </p:cNvPr>
            <p:cNvGrpSpPr/>
            <p:nvPr/>
          </p:nvGrpSpPr>
          <p:grpSpPr>
            <a:xfrm>
              <a:off x="2334300" y="4183676"/>
              <a:ext cx="2383436" cy="2368736"/>
              <a:chOff x="2325642" y="52481"/>
              <a:chExt cx="2383436" cy="2368736"/>
            </a:xfrm>
          </p:grpSpPr>
          <p:sp>
            <p:nvSpPr>
              <p:cNvPr id="56" name="Rounded Rectangle 55">
                <a:extLst>
                  <a:ext uri="{FF2B5EF4-FFF2-40B4-BE49-F238E27FC236}">
                    <a16:creationId xmlns:a16="http://schemas.microsoft.com/office/drawing/2014/main" id="{A9EE99EC-79D0-72BF-00EB-5848E15D810B}"/>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7" name="Rounded Rectangle 56">
                <a:extLst>
                  <a:ext uri="{FF2B5EF4-FFF2-40B4-BE49-F238E27FC236}">
                    <a16:creationId xmlns:a16="http://schemas.microsoft.com/office/drawing/2014/main" id="{91A227FB-1E0C-6FFE-EEC1-4DD3CC9B89E8}"/>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8" name="Freeform 57">
                <a:extLst>
                  <a:ext uri="{FF2B5EF4-FFF2-40B4-BE49-F238E27FC236}">
                    <a16:creationId xmlns:a16="http://schemas.microsoft.com/office/drawing/2014/main" id="{E2E8E2E8-2A85-2A94-20BD-D0D90990A39B}"/>
                  </a:ext>
                </a:extLst>
              </p:cNvPr>
              <p:cNvSpPr/>
              <p:nvPr/>
            </p:nvSpPr>
            <p:spPr>
              <a:xfrm rot="16200000">
                <a:off x="2404505" y="1419969"/>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53" name="TextBox 52">
              <a:extLst>
                <a:ext uri="{FF2B5EF4-FFF2-40B4-BE49-F238E27FC236}">
                  <a16:creationId xmlns:a16="http://schemas.microsoft.com/office/drawing/2014/main" id="{F5FC6DD5-3D05-C2EB-D200-850A2D4FF35C}"/>
                </a:ext>
              </a:extLst>
            </p:cNvPr>
            <p:cNvSpPr txBox="1"/>
            <p:nvPr/>
          </p:nvSpPr>
          <p:spPr>
            <a:xfrm>
              <a:off x="2536176" y="5824964"/>
              <a:ext cx="1558637" cy="615553"/>
            </a:xfrm>
            <a:prstGeom prst="rect">
              <a:avLst/>
            </a:prstGeom>
            <a:noFill/>
          </p:spPr>
          <p:txBody>
            <a:bodyPr wrap="square" rtlCol="0">
              <a:spAutoFit/>
            </a:bodyPr>
            <a:lstStyle/>
            <a:p>
              <a:r>
                <a:rPr lang="en-US" sz="5400" b="1" dirty="0">
                  <a:solidFill>
                    <a:schemeClr val="bg1"/>
                  </a:solidFill>
                  <a:latin typeface="+mj-lt"/>
                </a:rPr>
                <a:t>03</a:t>
              </a:r>
            </a:p>
          </p:txBody>
        </p:sp>
        <p:sp>
          <p:nvSpPr>
            <p:cNvPr id="54" name="Subtitle 2">
              <a:extLst>
                <a:ext uri="{FF2B5EF4-FFF2-40B4-BE49-F238E27FC236}">
                  <a16:creationId xmlns:a16="http://schemas.microsoft.com/office/drawing/2014/main" id="{DE3F9146-1285-65E8-5E40-18E88D1B4F3B}"/>
                </a:ext>
              </a:extLst>
            </p:cNvPr>
            <p:cNvSpPr txBox="1">
              <a:spLocks/>
            </p:cNvSpPr>
            <p:nvPr/>
          </p:nvSpPr>
          <p:spPr>
            <a:xfrm>
              <a:off x="2393698" y="5261535"/>
              <a:ext cx="1843593"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b="1" dirty="0">
                  <a:solidFill>
                    <a:srgbClr val="FFC000"/>
                  </a:solidFill>
                  <a:latin typeface="Montserrat" pitchFamily="2" charset="77"/>
                  <a:ea typeface="Lato Light" panose="020F0502020204030203" pitchFamily="34" charset="0"/>
                  <a:cs typeface="Mukta ExtraLight" panose="020B0000000000000000" pitchFamily="34" charset="77"/>
                </a:rPr>
                <a:t>INTROSIGHT</a:t>
              </a:r>
            </a:p>
          </p:txBody>
        </p:sp>
      </p:grpSp>
      <p:grpSp>
        <p:nvGrpSpPr>
          <p:cNvPr id="59" name="Group 58">
            <a:extLst>
              <a:ext uri="{FF2B5EF4-FFF2-40B4-BE49-F238E27FC236}">
                <a16:creationId xmlns:a16="http://schemas.microsoft.com/office/drawing/2014/main" id="{1161EE1A-BFCF-A25A-71BA-5778D3CDA825}"/>
              </a:ext>
            </a:extLst>
          </p:cNvPr>
          <p:cNvGrpSpPr/>
          <p:nvPr/>
        </p:nvGrpSpPr>
        <p:grpSpPr>
          <a:xfrm>
            <a:off x="1649889" y="983974"/>
            <a:ext cx="4745295" cy="3549897"/>
            <a:chOff x="7603281" y="4336076"/>
            <a:chExt cx="3163530" cy="2366598"/>
          </a:xfrm>
        </p:grpSpPr>
        <p:grpSp>
          <p:nvGrpSpPr>
            <p:cNvPr id="60" name="Group 59">
              <a:extLst>
                <a:ext uri="{FF2B5EF4-FFF2-40B4-BE49-F238E27FC236}">
                  <a16:creationId xmlns:a16="http://schemas.microsoft.com/office/drawing/2014/main" id="{B24F69C0-D9B4-F572-2D5B-E19F57AE9FBD}"/>
                </a:ext>
              </a:extLst>
            </p:cNvPr>
            <p:cNvGrpSpPr/>
            <p:nvPr/>
          </p:nvGrpSpPr>
          <p:grpSpPr>
            <a:xfrm>
              <a:off x="7603281" y="4336076"/>
              <a:ext cx="2360733" cy="2366598"/>
              <a:chOff x="2348345" y="52481"/>
              <a:chExt cx="2360733" cy="2366598"/>
            </a:xfrm>
          </p:grpSpPr>
          <p:sp>
            <p:nvSpPr>
              <p:cNvPr id="64" name="Rounded Rectangle 63">
                <a:extLst>
                  <a:ext uri="{FF2B5EF4-FFF2-40B4-BE49-F238E27FC236}">
                    <a16:creationId xmlns:a16="http://schemas.microsoft.com/office/drawing/2014/main" id="{6B52359F-A6AC-F068-4662-AF64030397C9}"/>
                  </a:ext>
                </a:extLst>
              </p:cNvPr>
              <p:cNvSpPr/>
              <p:nvPr/>
            </p:nvSpPr>
            <p:spPr>
              <a:xfrm>
                <a:off x="2348345"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Rounded Rectangle 64">
                <a:extLst>
                  <a:ext uri="{FF2B5EF4-FFF2-40B4-BE49-F238E27FC236}">
                    <a16:creationId xmlns:a16="http://schemas.microsoft.com/office/drawing/2014/main" id="{28485732-BEFB-3B11-F84F-4CD909D72BF6}"/>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6" name="Freeform 65">
                <a:extLst>
                  <a:ext uri="{FF2B5EF4-FFF2-40B4-BE49-F238E27FC236}">
                    <a16:creationId xmlns:a16="http://schemas.microsoft.com/office/drawing/2014/main" id="{9F279E59-7DB5-FD69-CBD6-B0A1CDEB41DD}"/>
                  </a:ext>
                </a:extLst>
              </p:cNvPr>
              <p:cNvSpPr/>
              <p:nvPr/>
            </p:nvSpPr>
            <p:spPr>
              <a:xfrm rot="10800000">
                <a:off x="3784298" y="1338967"/>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61" name="TextBox 60">
              <a:extLst>
                <a:ext uri="{FF2B5EF4-FFF2-40B4-BE49-F238E27FC236}">
                  <a16:creationId xmlns:a16="http://schemas.microsoft.com/office/drawing/2014/main" id="{31913224-0FB4-209B-AB4D-6FD55614D443}"/>
                </a:ext>
              </a:extLst>
            </p:cNvPr>
            <p:cNvSpPr txBox="1"/>
            <p:nvPr/>
          </p:nvSpPr>
          <p:spPr>
            <a:xfrm>
              <a:off x="9208174" y="5913672"/>
              <a:ext cx="1558637" cy="615553"/>
            </a:xfrm>
            <a:prstGeom prst="rect">
              <a:avLst/>
            </a:prstGeom>
            <a:noFill/>
          </p:spPr>
          <p:txBody>
            <a:bodyPr wrap="square" rtlCol="0">
              <a:spAutoFit/>
            </a:bodyPr>
            <a:lstStyle/>
            <a:p>
              <a:r>
                <a:rPr lang="en-US" sz="5400" b="1" dirty="0">
                  <a:solidFill>
                    <a:schemeClr val="bg1"/>
                  </a:solidFill>
                  <a:latin typeface="+mj-lt"/>
                </a:rPr>
                <a:t>04</a:t>
              </a:r>
            </a:p>
          </p:txBody>
        </p:sp>
        <p:sp>
          <p:nvSpPr>
            <p:cNvPr id="62" name="Subtitle 2">
              <a:extLst>
                <a:ext uri="{FF2B5EF4-FFF2-40B4-BE49-F238E27FC236}">
                  <a16:creationId xmlns:a16="http://schemas.microsoft.com/office/drawing/2014/main" id="{1BBA2C88-53D8-BC67-3500-3F189B8D3C65}"/>
                </a:ext>
              </a:extLst>
            </p:cNvPr>
            <p:cNvSpPr txBox="1">
              <a:spLocks/>
            </p:cNvSpPr>
            <p:nvPr/>
          </p:nvSpPr>
          <p:spPr>
            <a:xfrm>
              <a:off x="7837414" y="5328518"/>
              <a:ext cx="1818409" cy="338554"/>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b="1" dirty="0">
                  <a:solidFill>
                    <a:srgbClr val="92D050"/>
                  </a:solidFill>
                  <a:latin typeface="Montserrat" pitchFamily="2" charset="77"/>
                  <a:ea typeface="Lato Light" panose="020F0502020204030203" pitchFamily="34" charset="0"/>
                  <a:cs typeface="Mukta ExtraLight" panose="020B0000000000000000" pitchFamily="34" charset="77"/>
                </a:rPr>
                <a:t>TALK TO DATA</a:t>
              </a:r>
            </a:p>
          </p:txBody>
        </p:sp>
      </p:grpSp>
      <p:grpSp>
        <p:nvGrpSpPr>
          <p:cNvPr id="67" name="Group 66">
            <a:extLst>
              <a:ext uri="{FF2B5EF4-FFF2-40B4-BE49-F238E27FC236}">
                <a16:creationId xmlns:a16="http://schemas.microsoft.com/office/drawing/2014/main" id="{40F0B237-F65A-72E0-A460-DC0A171F4AF6}"/>
              </a:ext>
            </a:extLst>
          </p:cNvPr>
          <p:cNvGrpSpPr/>
          <p:nvPr/>
        </p:nvGrpSpPr>
        <p:grpSpPr>
          <a:xfrm>
            <a:off x="1642735" y="-5295900"/>
            <a:ext cx="4605665" cy="3543918"/>
            <a:chOff x="7594622" y="203002"/>
            <a:chExt cx="3070443" cy="2362612"/>
          </a:xfrm>
        </p:grpSpPr>
        <p:grpSp>
          <p:nvGrpSpPr>
            <p:cNvPr id="68" name="Group 67">
              <a:extLst>
                <a:ext uri="{FF2B5EF4-FFF2-40B4-BE49-F238E27FC236}">
                  <a16:creationId xmlns:a16="http://schemas.microsoft.com/office/drawing/2014/main" id="{903CFFA2-07CE-2BD3-E19A-5F2182AAD0BF}"/>
                </a:ext>
              </a:extLst>
            </p:cNvPr>
            <p:cNvGrpSpPr/>
            <p:nvPr/>
          </p:nvGrpSpPr>
          <p:grpSpPr>
            <a:xfrm>
              <a:off x="7594622" y="203002"/>
              <a:ext cx="2378977" cy="2362612"/>
              <a:chOff x="2348344" y="50602"/>
              <a:chExt cx="2378977" cy="2362612"/>
            </a:xfrm>
          </p:grpSpPr>
          <p:sp>
            <p:nvSpPr>
              <p:cNvPr id="70" name="Rounded Rectangle 69">
                <a:extLst>
                  <a:ext uri="{FF2B5EF4-FFF2-40B4-BE49-F238E27FC236}">
                    <a16:creationId xmlns:a16="http://schemas.microsoft.com/office/drawing/2014/main" id="{38A25432-0DD5-4B42-5FEC-2DB9E14DA428}"/>
                  </a:ext>
                </a:extLst>
              </p:cNvPr>
              <p:cNvSpPr/>
              <p:nvPr/>
            </p:nvSpPr>
            <p:spPr>
              <a:xfrm>
                <a:off x="2348344" y="52481"/>
                <a:ext cx="2360733" cy="23607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1" name="Rounded Rectangle 70">
                <a:extLst>
                  <a:ext uri="{FF2B5EF4-FFF2-40B4-BE49-F238E27FC236}">
                    <a16:creationId xmlns:a16="http://schemas.microsoft.com/office/drawing/2014/main" id="{FDAF4B9B-D0BF-577A-8D15-C16C115A2C84}"/>
                  </a:ext>
                </a:extLst>
              </p:cNvPr>
              <p:cNvSpPr/>
              <p:nvPr/>
            </p:nvSpPr>
            <p:spPr>
              <a:xfrm>
                <a:off x="2527518" y="260305"/>
                <a:ext cx="1953089" cy="195308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Freeform 71">
                <a:extLst>
                  <a:ext uri="{FF2B5EF4-FFF2-40B4-BE49-F238E27FC236}">
                    <a16:creationId xmlns:a16="http://schemas.microsoft.com/office/drawing/2014/main" id="{01CD4345-D42C-DE04-E72F-60FCF7895212}"/>
                  </a:ext>
                </a:extLst>
              </p:cNvPr>
              <p:cNvSpPr/>
              <p:nvPr/>
            </p:nvSpPr>
            <p:spPr>
              <a:xfrm rot="5400000">
                <a:off x="3726072" y="-28261"/>
                <a:ext cx="922385" cy="1080112"/>
              </a:xfrm>
              <a:custGeom>
                <a:avLst/>
                <a:gdLst>
                  <a:gd name="connsiteX0" fmla="*/ 393463 w 922385"/>
                  <a:gd name="connsiteY0" fmla="*/ 0 h 1080112"/>
                  <a:gd name="connsiteX1" fmla="*/ 815781 w 922385"/>
                  <a:gd name="connsiteY1" fmla="*/ 0 h 1080112"/>
                  <a:gd name="connsiteX2" fmla="*/ 866581 w 922385"/>
                  <a:gd name="connsiteY2" fmla="*/ 93593 h 1080112"/>
                  <a:gd name="connsiteX3" fmla="*/ 922385 w 922385"/>
                  <a:gd name="connsiteY3" fmla="*/ 370000 h 1080112"/>
                  <a:gd name="connsiteX4" fmla="*/ 212273 w 922385"/>
                  <a:gd name="connsiteY4" fmla="*/ 1080112 h 1080112"/>
                  <a:gd name="connsiteX5" fmla="*/ 69161 w 922385"/>
                  <a:gd name="connsiteY5" fmla="*/ 1065685 h 1080112"/>
                  <a:gd name="connsiteX6" fmla="*/ 0 w 922385"/>
                  <a:gd name="connsiteY6" fmla="*/ 1044217 h 1080112"/>
                  <a:gd name="connsiteX7" fmla="*/ 0 w 922385"/>
                  <a:gd name="connsiteY7" fmla="*/ 393463 h 1080112"/>
                  <a:gd name="connsiteX8" fmla="*/ 393463 w 922385"/>
                  <a:gd name="connsiteY8" fmla="*/ 0 h 108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385" h="1080112">
                    <a:moveTo>
                      <a:pt x="393463" y="0"/>
                    </a:moveTo>
                    <a:lnTo>
                      <a:pt x="815781" y="0"/>
                    </a:lnTo>
                    <a:lnTo>
                      <a:pt x="866581" y="93593"/>
                    </a:lnTo>
                    <a:cubicBezTo>
                      <a:pt x="902515" y="178549"/>
                      <a:pt x="922385" y="271954"/>
                      <a:pt x="922385" y="370000"/>
                    </a:cubicBezTo>
                    <a:cubicBezTo>
                      <a:pt x="922385" y="762184"/>
                      <a:pt x="604457" y="1080112"/>
                      <a:pt x="212273" y="1080112"/>
                    </a:cubicBezTo>
                    <a:cubicBezTo>
                      <a:pt x="163250" y="1080112"/>
                      <a:pt x="115387" y="1075145"/>
                      <a:pt x="69161" y="1065685"/>
                    </a:cubicBezTo>
                    <a:lnTo>
                      <a:pt x="0" y="1044217"/>
                    </a:lnTo>
                    <a:lnTo>
                      <a:pt x="0" y="393463"/>
                    </a:lnTo>
                    <a:cubicBezTo>
                      <a:pt x="0" y="176159"/>
                      <a:pt x="176159" y="0"/>
                      <a:pt x="39346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sp>
          <p:nvSpPr>
            <p:cNvPr id="69" name="TextBox 68">
              <a:extLst>
                <a:ext uri="{FF2B5EF4-FFF2-40B4-BE49-F238E27FC236}">
                  <a16:creationId xmlns:a16="http://schemas.microsoft.com/office/drawing/2014/main" id="{72F4A436-C7AB-E6E8-6359-68080F9E309C}"/>
                </a:ext>
              </a:extLst>
            </p:cNvPr>
            <p:cNvSpPr txBox="1"/>
            <p:nvPr/>
          </p:nvSpPr>
          <p:spPr>
            <a:xfrm>
              <a:off x="9106428" y="358079"/>
              <a:ext cx="1558637" cy="615553"/>
            </a:xfrm>
            <a:prstGeom prst="rect">
              <a:avLst/>
            </a:prstGeom>
            <a:noFill/>
          </p:spPr>
          <p:txBody>
            <a:bodyPr wrap="square" rtlCol="0">
              <a:spAutoFit/>
            </a:bodyPr>
            <a:lstStyle/>
            <a:p>
              <a:r>
                <a:rPr lang="en-US" sz="5400" b="1">
                  <a:solidFill>
                    <a:schemeClr val="bg1"/>
                  </a:solidFill>
                  <a:latin typeface="+mj-lt"/>
                </a:rPr>
                <a:t>02</a:t>
              </a:r>
            </a:p>
          </p:txBody>
        </p:sp>
      </p:grpSp>
      <p:sp>
        <p:nvSpPr>
          <p:cNvPr id="73" name="Freeform 72">
            <a:extLst>
              <a:ext uri="{FF2B5EF4-FFF2-40B4-BE49-F238E27FC236}">
                <a16:creationId xmlns:a16="http://schemas.microsoft.com/office/drawing/2014/main" id="{E098320D-817E-A596-C029-2779E49AC5DD}"/>
              </a:ext>
            </a:extLst>
          </p:cNvPr>
          <p:cNvSpPr/>
          <p:nvPr/>
        </p:nvSpPr>
        <p:spPr>
          <a:xfrm rot="5400000">
            <a:off x="-128382" y="-3897838"/>
            <a:ext cx="3363016" cy="3206099"/>
          </a:xfrm>
          <a:custGeom>
            <a:avLst/>
            <a:gdLst>
              <a:gd name="connsiteX0" fmla="*/ 0 w 2025698"/>
              <a:gd name="connsiteY0" fmla="*/ 2025700 h 2025700"/>
              <a:gd name="connsiteX1" fmla="*/ 17698 w 2025698"/>
              <a:gd name="connsiteY1" fmla="*/ 1909745 h 2025700"/>
              <a:gd name="connsiteX2" fmla="*/ 1909746 w 2025698"/>
              <a:gd name="connsiteY2" fmla="*/ 17697 h 2025700"/>
              <a:gd name="connsiteX3" fmla="*/ 2025698 w 2025698"/>
              <a:gd name="connsiteY3" fmla="*/ 0 h 2025700"/>
              <a:gd name="connsiteX4" fmla="*/ 2025698 w 2025698"/>
              <a:gd name="connsiteY4" fmla="*/ 821468 h 2025700"/>
              <a:gd name="connsiteX5" fmla="*/ 1917038 w 2025698"/>
              <a:gd name="connsiteY5" fmla="*/ 849407 h 2025700"/>
              <a:gd name="connsiteX6" fmla="*/ 849407 w 2025698"/>
              <a:gd name="connsiteY6" fmla="*/ 1917038 h 2025700"/>
              <a:gd name="connsiteX7" fmla="*/ 821467 w 2025698"/>
              <a:gd name="connsiteY7" fmla="*/ 2025700 h 2025700"/>
              <a:gd name="connsiteX8" fmla="*/ 0 w 2025698"/>
              <a:gd name="connsiteY8" fmla="*/ 2025700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8" h="2025700">
                <a:moveTo>
                  <a:pt x="0" y="2025700"/>
                </a:moveTo>
                <a:lnTo>
                  <a:pt x="17698" y="1909745"/>
                </a:lnTo>
                <a:cubicBezTo>
                  <a:pt x="212034" y="960047"/>
                  <a:pt x="960047" y="212034"/>
                  <a:pt x="1909746" y="17697"/>
                </a:cubicBezTo>
                <a:lnTo>
                  <a:pt x="2025698" y="0"/>
                </a:lnTo>
                <a:lnTo>
                  <a:pt x="2025698" y="821468"/>
                </a:lnTo>
                <a:lnTo>
                  <a:pt x="1917038" y="849407"/>
                </a:lnTo>
                <a:cubicBezTo>
                  <a:pt x="1408719" y="1007510"/>
                  <a:pt x="1007510" y="1408720"/>
                  <a:pt x="849407" y="1917038"/>
                </a:cubicBezTo>
                <a:lnTo>
                  <a:pt x="821467" y="2025700"/>
                </a:lnTo>
                <a:lnTo>
                  <a:pt x="0" y="20257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4" name="Freeform 73">
            <a:extLst>
              <a:ext uri="{FF2B5EF4-FFF2-40B4-BE49-F238E27FC236}">
                <a16:creationId xmlns:a16="http://schemas.microsoft.com/office/drawing/2014/main" id="{E9EF6CDC-DFE5-2103-0571-7634198D29BE}"/>
              </a:ext>
            </a:extLst>
          </p:cNvPr>
          <p:cNvSpPr/>
          <p:nvPr/>
        </p:nvSpPr>
        <p:spPr>
          <a:xfrm rot="5400000">
            <a:off x="-4210686" y="-3976293"/>
            <a:ext cx="3038546" cy="3038544"/>
          </a:xfrm>
          <a:custGeom>
            <a:avLst/>
            <a:gdLst>
              <a:gd name="connsiteX0" fmla="*/ 0 w 2025697"/>
              <a:gd name="connsiteY0" fmla="*/ 0 h 2025696"/>
              <a:gd name="connsiteX1" fmla="*/ 821466 w 2025697"/>
              <a:gd name="connsiteY1" fmla="*/ 0 h 2025696"/>
              <a:gd name="connsiteX2" fmla="*/ 849406 w 2025697"/>
              <a:gd name="connsiteY2" fmla="*/ 108661 h 2025696"/>
              <a:gd name="connsiteX3" fmla="*/ 1917037 w 2025697"/>
              <a:gd name="connsiteY3" fmla="*/ 1176292 h 2025696"/>
              <a:gd name="connsiteX4" fmla="*/ 2025697 w 2025697"/>
              <a:gd name="connsiteY4" fmla="*/ 1204231 h 2025696"/>
              <a:gd name="connsiteX5" fmla="*/ 2025696 w 2025697"/>
              <a:gd name="connsiteY5" fmla="*/ 2025696 h 2025696"/>
              <a:gd name="connsiteX6" fmla="*/ 1909744 w 2025697"/>
              <a:gd name="connsiteY6" fmla="*/ 2008000 h 2025696"/>
              <a:gd name="connsiteX7" fmla="*/ 17697 w 2025697"/>
              <a:gd name="connsiteY7" fmla="*/ 115952 h 2025696"/>
              <a:gd name="connsiteX8" fmla="*/ 0 w 2025697"/>
              <a:gd name="connsiteY8" fmla="*/ 0 h 20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697" h="2025696">
                <a:moveTo>
                  <a:pt x="0" y="0"/>
                </a:moveTo>
                <a:lnTo>
                  <a:pt x="821466" y="0"/>
                </a:lnTo>
                <a:lnTo>
                  <a:pt x="849406" y="108661"/>
                </a:lnTo>
                <a:cubicBezTo>
                  <a:pt x="1007509" y="616979"/>
                  <a:pt x="1408718" y="1018189"/>
                  <a:pt x="1917037" y="1176292"/>
                </a:cubicBezTo>
                <a:lnTo>
                  <a:pt x="2025697" y="1204231"/>
                </a:lnTo>
                <a:lnTo>
                  <a:pt x="2025696" y="2025696"/>
                </a:lnTo>
                <a:lnTo>
                  <a:pt x="1909744" y="2008000"/>
                </a:lnTo>
                <a:cubicBezTo>
                  <a:pt x="960046" y="1813663"/>
                  <a:pt x="212033" y="1065650"/>
                  <a:pt x="17697" y="115952"/>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5" name="Freeform 74">
            <a:extLst>
              <a:ext uri="{FF2B5EF4-FFF2-40B4-BE49-F238E27FC236}">
                <a16:creationId xmlns:a16="http://schemas.microsoft.com/office/drawing/2014/main" id="{3A1F5C0F-F6E5-A275-AD70-06FE620841F9}"/>
              </a:ext>
            </a:extLst>
          </p:cNvPr>
          <p:cNvSpPr/>
          <p:nvPr/>
        </p:nvSpPr>
        <p:spPr>
          <a:xfrm rot="5400000">
            <a:off x="-4286925" y="-25364"/>
            <a:ext cx="3318909" cy="3166435"/>
          </a:xfrm>
          <a:custGeom>
            <a:avLst/>
            <a:gdLst>
              <a:gd name="connsiteX0" fmla="*/ 0 w 2025700"/>
              <a:gd name="connsiteY0" fmla="*/ 2025697 h 2025697"/>
              <a:gd name="connsiteX1" fmla="*/ 1 w 2025700"/>
              <a:gd name="connsiteY1" fmla="*/ 1204232 h 2025697"/>
              <a:gd name="connsiteX2" fmla="*/ 108664 w 2025700"/>
              <a:gd name="connsiteY2" fmla="*/ 1176292 h 2025697"/>
              <a:gd name="connsiteX3" fmla="*/ 1176295 w 2025700"/>
              <a:gd name="connsiteY3" fmla="*/ 108661 h 2025697"/>
              <a:gd name="connsiteX4" fmla="*/ 1204234 w 2025700"/>
              <a:gd name="connsiteY4" fmla="*/ 0 h 2025697"/>
              <a:gd name="connsiteX5" fmla="*/ 2025700 w 2025700"/>
              <a:gd name="connsiteY5" fmla="*/ 0 h 2025697"/>
              <a:gd name="connsiteX6" fmla="*/ 2008004 w 2025700"/>
              <a:gd name="connsiteY6" fmla="*/ 115952 h 2025697"/>
              <a:gd name="connsiteX7" fmla="*/ 115955 w 2025700"/>
              <a:gd name="connsiteY7" fmla="*/ 2008000 h 2025697"/>
              <a:gd name="connsiteX8" fmla="*/ 0 w 2025700"/>
              <a:gd name="connsiteY8" fmla="*/ 2025697 h 20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697">
                <a:moveTo>
                  <a:pt x="0" y="2025697"/>
                </a:moveTo>
                <a:lnTo>
                  <a:pt x="1" y="1204232"/>
                </a:lnTo>
                <a:lnTo>
                  <a:pt x="108664" y="1176292"/>
                </a:lnTo>
                <a:cubicBezTo>
                  <a:pt x="616982" y="1018189"/>
                  <a:pt x="1018192" y="616979"/>
                  <a:pt x="1176295" y="108661"/>
                </a:cubicBezTo>
                <a:lnTo>
                  <a:pt x="1204234" y="0"/>
                </a:lnTo>
                <a:lnTo>
                  <a:pt x="2025700" y="0"/>
                </a:lnTo>
                <a:lnTo>
                  <a:pt x="2008004" y="115952"/>
                </a:lnTo>
                <a:cubicBezTo>
                  <a:pt x="1813667" y="1065650"/>
                  <a:pt x="1065654" y="1813663"/>
                  <a:pt x="115955" y="2008000"/>
                </a:cubicBezTo>
                <a:lnTo>
                  <a:pt x="0" y="202569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76" name="Freeform 75">
            <a:extLst>
              <a:ext uri="{FF2B5EF4-FFF2-40B4-BE49-F238E27FC236}">
                <a16:creationId xmlns:a16="http://schemas.microsoft.com/office/drawing/2014/main" id="{EB7FEDDC-2817-823C-E605-2A9098E1F6CD}"/>
              </a:ext>
            </a:extLst>
          </p:cNvPr>
          <p:cNvSpPr/>
          <p:nvPr/>
        </p:nvSpPr>
        <p:spPr>
          <a:xfrm rot="5400000">
            <a:off x="-109186" y="-42342"/>
            <a:ext cx="3324622" cy="3206097"/>
          </a:xfrm>
          <a:custGeom>
            <a:avLst/>
            <a:gdLst>
              <a:gd name="connsiteX0" fmla="*/ 0 w 2025700"/>
              <a:gd name="connsiteY0" fmla="*/ 821467 h 2025700"/>
              <a:gd name="connsiteX1" fmla="*/ 0 w 2025700"/>
              <a:gd name="connsiteY1" fmla="*/ 0 h 2025700"/>
              <a:gd name="connsiteX2" fmla="*/ 115955 w 2025700"/>
              <a:gd name="connsiteY2" fmla="*/ 17697 h 2025700"/>
              <a:gd name="connsiteX3" fmla="*/ 2008003 w 2025700"/>
              <a:gd name="connsiteY3" fmla="*/ 1909745 h 2025700"/>
              <a:gd name="connsiteX4" fmla="*/ 2025700 w 2025700"/>
              <a:gd name="connsiteY4" fmla="*/ 2025700 h 2025700"/>
              <a:gd name="connsiteX5" fmla="*/ 1204234 w 2025700"/>
              <a:gd name="connsiteY5" fmla="*/ 2025700 h 2025700"/>
              <a:gd name="connsiteX6" fmla="*/ 1176294 w 2025700"/>
              <a:gd name="connsiteY6" fmla="*/ 1917038 h 2025700"/>
              <a:gd name="connsiteX7" fmla="*/ 108663 w 2025700"/>
              <a:gd name="connsiteY7" fmla="*/ 849407 h 2025700"/>
              <a:gd name="connsiteX8" fmla="*/ 0 w 2025700"/>
              <a:gd name="connsiteY8" fmla="*/ 821467 h 202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700" h="2025700">
                <a:moveTo>
                  <a:pt x="0" y="821467"/>
                </a:moveTo>
                <a:lnTo>
                  <a:pt x="0" y="0"/>
                </a:lnTo>
                <a:lnTo>
                  <a:pt x="115955" y="17697"/>
                </a:lnTo>
                <a:cubicBezTo>
                  <a:pt x="1065653" y="212034"/>
                  <a:pt x="1813666" y="960047"/>
                  <a:pt x="2008003" y="1909745"/>
                </a:cubicBezTo>
                <a:lnTo>
                  <a:pt x="2025700" y="2025700"/>
                </a:lnTo>
                <a:lnTo>
                  <a:pt x="1204234" y="2025700"/>
                </a:lnTo>
                <a:lnTo>
                  <a:pt x="1176294" y="1917038"/>
                </a:lnTo>
                <a:cubicBezTo>
                  <a:pt x="1018191" y="1408720"/>
                  <a:pt x="616981" y="1007510"/>
                  <a:pt x="108663" y="849407"/>
                </a:cubicBezTo>
                <a:lnTo>
                  <a:pt x="0" y="821467"/>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grpSp>
        <p:nvGrpSpPr>
          <p:cNvPr id="77" name="Group 76">
            <a:extLst>
              <a:ext uri="{FF2B5EF4-FFF2-40B4-BE49-F238E27FC236}">
                <a16:creationId xmlns:a16="http://schemas.microsoft.com/office/drawing/2014/main" id="{4D3370DA-4502-312F-D24A-71E7CB1EFA1B}"/>
              </a:ext>
            </a:extLst>
          </p:cNvPr>
          <p:cNvGrpSpPr/>
          <p:nvPr/>
        </p:nvGrpSpPr>
        <p:grpSpPr>
          <a:xfrm>
            <a:off x="-3045103" y="-2810710"/>
            <a:ext cx="4868141" cy="4868141"/>
            <a:chOff x="4473286" y="1806286"/>
            <a:chExt cx="3245427" cy="3245427"/>
          </a:xfrm>
        </p:grpSpPr>
        <p:sp>
          <p:nvSpPr>
            <p:cNvPr id="78" name="Oval 77">
              <a:extLst>
                <a:ext uri="{FF2B5EF4-FFF2-40B4-BE49-F238E27FC236}">
                  <a16:creationId xmlns:a16="http://schemas.microsoft.com/office/drawing/2014/main" id="{39E62FDB-8403-C137-A8A5-605FA98DA3B8}"/>
                </a:ext>
              </a:extLst>
            </p:cNvPr>
            <p:cNvSpPr/>
            <p:nvPr/>
          </p:nvSpPr>
          <p:spPr>
            <a:xfrm>
              <a:off x="4473286" y="1806286"/>
              <a:ext cx="3245427" cy="3245427"/>
            </a:xfrm>
            <a:prstGeom prst="ellipse">
              <a:avLst/>
            </a:prstGeom>
            <a:solidFill>
              <a:schemeClr val="bg1"/>
            </a:solidFill>
            <a:ln w="76200">
              <a:solidFill>
                <a:schemeClr val="bg1">
                  <a:lumMod val="75000"/>
                </a:schemeClr>
              </a:solidFill>
            </a:ln>
            <a:effectLst>
              <a:outerShdw blurRad="210393"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9" name="TextBox 78">
              <a:extLst>
                <a:ext uri="{FF2B5EF4-FFF2-40B4-BE49-F238E27FC236}">
                  <a16:creationId xmlns:a16="http://schemas.microsoft.com/office/drawing/2014/main" id="{D5144F0C-7FA1-F4D4-A2E0-313CF6856FB9}"/>
                </a:ext>
              </a:extLst>
            </p:cNvPr>
            <p:cNvSpPr txBox="1"/>
            <p:nvPr/>
          </p:nvSpPr>
          <p:spPr>
            <a:xfrm>
              <a:off x="4978324" y="3261445"/>
              <a:ext cx="2313454" cy="430887"/>
            </a:xfrm>
            <a:prstGeom prst="rect">
              <a:avLst/>
            </a:prstGeom>
            <a:noFill/>
          </p:spPr>
          <p:txBody>
            <a:bodyPr wrap="square" rtlCol="0">
              <a:spAutoFit/>
            </a:bodyPr>
            <a:lstStyle/>
            <a:p>
              <a:pPr algn="ctr"/>
              <a:endParaRPr lang="en-US" sz="3600" b="1" dirty="0">
                <a:latin typeface="Lato" panose="020F0502020204030203" pitchFamily="34" charset="0"/>
                <a:ea typeface="Lato" panose="020F0502020204030203" pitchFamily="34" charset="0"/>
                <a:cs typeface="Lato" panose="020F0502020204030203" pitchFamily="34" charset="0"/>
              </a:endParaRPr>
            </a:p>
          </p:txBody>
        </p:sp>
      </p:grpSp>
      <p:sp>
        <p:nvSpPr>
          <p:cNvPr id="82" name="Subtitle 2">
            <a:extLst>
              <a:ext uri="{FF2B5EF4-FFF2-40B4-BE49-F238E27FC236}">
                <a16:creationId xmlns:a16="http://schemas.microsoft.com/office/drawing/2014/main" id="{4D9B4329-1E7F-24E3-C0B9-5C12693E7A9B}"/>
              </a:ext>
            </a:extLst>
          </p:cNvPr>
          <p:cNvSpPr txBox="1">
            <a:spLocks/>
          </p:cNvSpPr>
          <p:nvPr/>
        </p:nvSpPr>
        <p:spPr>
          <a:xfrm>
            <a:off x="1893680" y="-3929176"/>
            <a:ext cx="2765390" cy="1061829"/>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b="1" dirty="0">
                <a:solidFill>
                  <a:srgbClr val="7030A0"/>
                </a:solidFill>
                <a:latin typeface="Montserrat" pitchFamily="2" charset="77"/>
                <a:ea typeface="Lato Light" panose="020F0502020204030203" pitchFamily="34" charset="0"/>
                <a:cs typeface="Mukta ExtraLight" panose="020B0000000000000000" pitchFamily="34" charset="77"/>
              </a:rPr>
              <a:t>DATASCULPT</a:t>
            </a:r>
          </a:p>
          <a:p>
            <a:pPr algn="r">
              <a:lnSpc>
                <a:spcPct val="100000"/>
              </a:lnSpc>
            </a:pPr>
            <a:r>
              <a:rPr lang="en-US" sz="3000" dirty="0">
                <a:solidFill>
                  <a:schemeClr val="tx1"/>
                </a:solidFill>
                <a:latin typeface="Lato" panose="020F0502020204030203" pitchFamily="34" charset="77"/>
                <a:ea typeface="Lato Light" panose="020F0502020204030203" pitchFamily="34" charset="0"/>
                <a:cs typeface="Mukta ExtraLight" panose="020B0000000000000000" pitchFamily="34" charset="77"/>
              </a:rPr>
              <a:t>  </a:t>
            </a:r>
          </a:p>
        </p:txBody>
      </p:sp>
      <p:sp>
        <p:nvSpPr>
          <p:cNvPr id="2" name="Rectangle 1">
            <a:extLst>
              <a:ext uri="{FF2B5EF4-FFF2-40B4-BE49-F238E27FC236}">
                <a16:creationId xmlns:a16="http://schemas.microsoft.com/office/drawing/2014/main" id="{BDDD7999-2E09-DE40-44F9-E2A84FDE4612}"/>
              </a:ext>
            </a:extLst>
          </p:cNvPr>
          <p:cNvSpPr/>
          <p:nvPr/>
        </p:nvSpPr>
        <p:spPr>
          <a:xfrm>
            <a:off x="5784679" y="515902"/>
            <a:ext cx="11922873" cy="206720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925EA85-E427-99BE-EEB9-CB4B3E9417D7}"/>
              </a:ext>
            </a:extLst>
          </p:cNvPr>
          <p:cNvSpPr txBox="1"/>
          <p:nvPr/>
        </p:nvSpPr>
        <p:spPr>
          <a:xfrm>
            <a:off x="6039970" y="1053715"/>
            <a:ext cx="11391937" cy="1477328"/>
          </a:xfrm>
          <a:prstGeom prst="rect">
            <a:avLst/>
          </a:prstGeom>
          <a:noFill/>
        </p:spPr>
        <p:txBody>
          <a:bodyPr wrap="square" rtlCol="0">
            <a:spAutoFit/>
          </a:bodyPr>
          <a:lstStyle/>
          <a:p>
            <a:r>
              <a:rPr lang="en-IN" sz="2400" dirty="0">
                <a:solidFill>
                  <a:schemeClr val="bg1"/>
                </a:solidFill>
                <a:effectLst/>
                <a:latin typeface="Montserrat" pitchFamily="2" charset="77"/>
              </a:rPr>
              <a:t>Arvis, an intelligent AI assistant crafted to refine data exploration, uncover</a:t>
            </a:r>
            <a:r>
              <a:rPr lang="en-IN" sz="2400" dirty="0">
                <a:solidFill>
                  <a:srgbClr val="0E0E0E"/>
                </a:solidFill>
                <a:effectLst/>
                <a:latin typeface=".AppleSystemUIFont"/>
              </a:rPr>
              <a:t> </a:t>
            </a:r>
            <a:r>
              <a:rPr lang="en-IN" sz="2400" dirty="0">
                <a:solidFill>
                  <a:schemeClr val="bg1"/>
                </a:solidFill>
                <a:effectLst/>
                <a:latin typeface="Montserrat" pitchFamily="2" charset="77"/>
              </a:rPr>
              <a:t>insights, and enable impactful insights for digital transformation.</a:t>
            </a:r>
          </a:p>
          <a:p>
            <a:endParaRPr lang="en-US" dirty="0"/>
          </a:p>
        </p:txBody>
      </p:sp>
      <p:sp>
        <p:nvSpPr>
          <p:cNvPr id="5" name="Rounded Rectangle 4">
            <a:extLst>
              <a:ext uri="{FF2B5EF4-FFF2-40B4-BE49-F238E27FC236}">
                <a16:creationId xmlns:a16="http://schemas.microsoft.com/office/drawing/2014/main" id="{FA9801D9-729E-8233-AC1F-61BA7021E524}"/>
              </a:ext>
            </a:extLst>
          </p:cNvPr>
          <p:cNvSpPr/>
          <p:nvPr/>
        </p:nvSpPr>
        <p:spPr>
          <a:xfrm>
            <a:off x="6677858" y="121274"/>
            <a:ext cx="2847142" cy="685800"/>
          </a:xfrm>
          <a:prstGeom prst="roundRect">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92D050"/>
                </a:solidFill>
                <a:latin typeface="Montserrat" pitchFamily="2" charset="77"/>
              </a:rPr>
              <a:t>TALK TO DATA</a:t>
            </a:r>
            <a:endParaRPr lang="en-US" sz="2800" b="1" dirty="0">
              <a:solidFill>
                <a:srgbClr val="92D050"/>
              </a:solidFill>
              <a:latin typeface="Montserrat" pitchFamily="2" charset="77"/>
            </a:endParaRPr>
          </a:p>
        </p:txBody>
      </p:sp>
      <p:grpSp>
        <p:nvGrpSpPr>
          <p:cNvPr id="27" name="Group 26">
            <a:extLst>
              <a:ext uri="{FF2B5EF4-FFF2-40B4-BE49-F238E27FC236}">
                <a16:creationId xmlns:a16="http://schemas.microsoft.com/office/drawing/2014/main" id="{CB36541B-39D2-9B3D-6B48-B1EB1E3047B7}"/>
              </a:ext>
            </a:extLst>
          </p:cNvPr>
          <p:cNvGrpSpPr/>
          <p:nvPr/>
        </p:nvGrpSpPr>
        <p:grpSpPr>
          <a:xfrm>
            <a:off x="217170" y="6043834"/>
            <a:ext cx="7555426" cy="2841383"/>
            <a:chOff x="793209" y="5693920"/>
            <a:chExt cx="7052374" cy="1539360"/>
          </a:xfrm>
        </p:grpSpPr>
        <p:grpSp>
          <p:nvGrpSpPr>
            <p:cNvPr id="6" name="Group 4">
              <a:extLst>
                <a:ext uri="{FF2B5EF4-FFF2-40B4-BE49-F238E27FC236}">
                  <a16:creationId xmlns:a16="http://schemas.microsoft.com/office/drawing/2014/main" id="{0C21B543-5D50-1DEA-730E-4BFB7E2BB576}"/>
                </a:ext>
              </a:extLst>
            </p:cNvPr>
            <p:cNvGrpSpPr/>
            <p:nvPr/>
          </p:nvGrpSpPr>
          <p:grpSpPr>
            <a:xfrm>
              <a:off x="793209" y="5693920"/>
              <a:ext cx="1598787" cy="1539360"/>
              <a:chOff x="0" y="0"/>
              <a:chExt cx="557311" cy="536596"/>
            </a:xfrm>
          </p:grpSpPr>
          <p:sp>
            <p:nvSpPr>
              <p:cNvPr id="7" name="Freeform 5">
                <a:extLst>
                  <a:ext uri="{FF2B5EF4-FFF2-40B4-BE49-F238E27FC236}">
                    <a16:creationId xmlns:a16="http://schemas.microsoft.com/office/drawing/2014/main" id="{68813AE6-A20C-1B71-A7FE-B361F1CA2EAF}"/>
                  </a:ext>
                </a:extLst>
              </p:cNvPr>
              <p:cNvSpPr/>
              <p:nvPr/>
            </p:nvSpPr>
            <p:spPr>
              <a:xfrm>
                <a:off x="0" y="0"/>
                <a:ext cx="557311" cy="536596"/>
              </a:xfrm>
              <a:custGeom>
                <a:avLst/>
                <a:gdLst/>
                <a:ahLst/>
                <a:cxnLst/>
                <a:rect l="l" t="t" r="r" b="b"/>
                <a:pathLst>
                  <a:path w="557311" h="536596">
                    <a:moveTo>
                      <a:pt x="48424" y="0"/>
                    </a:moveTo>
                    <a:lnTo>
                      <a:pt x="508888" y="0"/>
                    </a:lnTo>
                    <a:cubicBezTo>
                      <a:pt x="521731" y="0"/>
                      <a:pt x="534047" y="5102"/>
                      <a:pt x="543128" y="14183"/>
                    </a:cubicBezTo>
                    <a:cubicBezTo>
                      <a:pt x="552210" y="23264"/>
                      <a:pt x="557311" y="35581"/>
                      <a:pt x="557311" y="48424"/>
                    </a:cubicBezTo>
                    <a:lnTo>
                      <a:pt x="557311" y="488172"/>
                    </a:lnTo>
                    <a:cubicBezTo>
                      <a:pt x="557311" y="501015"/>
                      <a:pt x="552210" y="513332"/>
                      <a:pt x="543128" y="522413"/>
                    </a:cubicBezTo>
                    <a:cubicBezTo>
                      <a:pt x="534047" y="531494"/>
                      <a:pt x="521731" y="536596"/>
                      <a:pt x="508888" y="536596"/>
                    </a:cubicBezTo>
                    <a:lnTo>
                      <a:pt x="48424" y="536596"/>
                    </a:lnTo>
                    <a:cubicBezTo>
                      <a:pt x="35581" y="536596"/>
                      <a:pt x="23264" y="531494"/>
                      <a:pt x="14183" y="522413"/>
                    </a:cubicBezTo>
                    <a:cubicBezTo>
                      <a:pt x="5102" y="513332"/>
                      <a:pt x="0" y="501015"/>
                      <a:pt x="0" y="488172"/>
                    </a:cubicBezTo>
                    <a:lnTo>
                      <a:pt x="0" y="48424"/>
                    </a:lnTo>
                    <a:cubicBezTo>
                      <a:pt x="0" y="35581"/>
                      <a:pt x="5102" y="23264"/>
                      <a:pt x="14183" y="14183"/>
                    </a:cubicBezTo>
                    <a:cubicBezTo>
                      <a:pt x="23264" y="5102"/>
                      <a:pt x="35581" y="0"/>
                      <a:pt x="48424" y="0"/>
                    </a:cubicBezTo>
                    <a:close/>
                  </a:path>
                </a:pathLst>
              </a:custGeom>
              <a:solidFill>
                <a:srgbClr val="2346B5"/>
              </a:solidFill>
              <a:ln w="38100" cap="sq">
                <a:solidFill>
                  <a:srgbClr val="0571D3"/>
                </a:solidFill>
                <a:prstDash val="solid"/>
                <a:miter/>
              </a:ln>
            </p:spPr>
            <p:txBody>
              <a:bodyPr/>
              <a:lstStyle/>
              <a:p>
                <a:endParaRPr lang="en-US"/>
              </a:p>
            </p:txBody>
          </p:sp>
          <p:sp>
            <p:nvSpPr>
              <p:cNvPr id="8" name="TextBox 6">
                <a:extLst>
                  <a:ext uri="{FF2B5EF4-FFF2-40B4-BE49-F238E27FC236}">
                    <a16:creationId xmlns:a16="http://schemas.microsoft.com/office/drawing/2014/main" id="{01525847-9BBC-48C8-F35B-ACA6C2C3907F}"/>
                  </a:ext>
                </a:extLst>
              </p:cNvPr>
              <p:cNvSpPr txBox="1"/>
              <p:nvPr/>
            </p:nvSpPr>
            <p:spPr>
              <a:xfrm>
                <a:off x="0" y="-38100"/>
                <a:ext cx="557311" cy="574696"/>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9" name="Group 7">
              <a:extLst>
                <a:ext uri="{FF2B5EF4-FFF2-40B4-BE49-F238E27FC236}">
                  <a16:creationId xmlns:a16="http://schemas.microsoft.com/office/drawing/2014/main" id="{F5FF37B7-D85C-5187-D449-DC33C6E91436}"/>
                </a:ext>
              </a:extLst>
            </p:cNvPr>
            <p:cNvGrpSpPr/>
            <p:nvPr/>
          </p:nvGrpSpPr>
          <p:grpSpPr>
            <a:xfrm>
              <a:off x="2611071" y="5693920"/>
              <a:ext cx="1598787" cy="1539360"/>
              <a:chOff x="0" y="0"/>
              <a:chExt cx="557311" cy="536596"/>
            </a:xfrm>
          </p:grpSpPr>
          <p:sp>
            <p:nvSpPr>
              <p:cNvPr id="10" name="Freeform 8">
                <a:extLst>
                  <a:ext uri="{FF2B5EF4-FFF2-40B4-BE49-F238E27FC236}">
                    <a16:creationId xmlns:a16="http://schemas.microsoft.com/office/drawing/2014/main" id="{F46E85DE-46C3-D428-7E76-0092A4E92D39}"/>
                  </a:ext>
                </a:extLst>
              </p:cNvPr>
              <p:cNvSpPr/>
              <p:nvPr/>
            </p:nvSpPr>
            <p:spPr>
              <a:xfrm>
                <a:off x="0" y="0"/>
                <a:ext cx="557311" cy="536596"/>
              </a:xfrm>
              <a:custGeom>
                <a:avLst/>
                <a:gdLst/>
                <a:ahLst/>
                <a:cxnLst/>
                <a:rect l="l" t="t" r="r" b="b"/>
                <a:pathLst>
                  <a:path w="557311" h="536596">
                    <a:moveTo>
                      <a:pt x="48424" y="0"/>
                    </a:moveTo>
                    <a:lnTo>
                      <a:pt x="508888" y="0"/>
                    </a:lnTo>
                    <a:cubicBezTo>
                      <a:pt x="521731" y="0"/>
                      <a:pt x="534047" y="5102"/>
                      <a:pt x="543128" y="14183"/>
                    </a:cubicBezTo>
                    <a:cubicBezTo>
                      <a:pt x="552210" y="23264"/>
                      <a:pt x="557311" y="35581"/>
                      <a:pt x="557311" y="48424"/>
                    </a:cubicBezTo>
                    <a:lnTo>
                      <a:pt x="557311" y="488172"/>
                    </a:lnTo>
                    <a:cubicBezTo>
                      <a:pt x="557311" y="501015"/>
                      <a:pt x="552210" y="513332"/>
                      <a:pt x="543128" y="522413"/>
                    </a:cubicBezTo>
                    <a:cubicBezTo>
                      <a:pt x="534047" y="531494"/>
                      <a:pt x="521731" y="536596"/>
                      <a:pt x="508888" y="536596"/>
                    </a:cubicBezTo>
                    <a:lnTo>
                      <a:pt x="48424" y="536596"/>
                    </a:lnTo>
                    <a:cubicBezTo>
                      <a:pt x="35581" y="536596"/>
                      <a:pt x="23264" y="531494"/>
                      <a:pt x="14183" y="522413"/>
                    </a:cubicBezTo>
                    <a:cubicBezTo>
                      <a:pt x="5102" y="513332"/>
                      <a:pt x="0" y="501015"/>
                      <a:pt x="0" y="488172"/>
                    </a:cubicBezTo>
                    <a:lnTo>
                      <a:pt x="0" y="48424"/>
                    </a:lnTo>
                    <a:cubicBezTo>
                      <a:pt x="0" y="35581"/>
                      <a:pt x="5102" y="23264"/>
                      <a:pt x="14183" y="14183"/>
                    </a:cubicBezTo>
                    <a:cubicBezTo>
                      <a:pt x="23264" y="5102"/>
                      <a:pt x="35581" y="0"/>
                      <a:pt x="48424" y="0"/>
                    </a:cubicBezTo>
                    <a:close/>
                  </a:path>
                </a:pathLst>
              </a:custGeom>
              <a:solidFill>
                <a:srgbClr val="2346B5"/>
              </a:solidFill>
              <a:ln w="38100" cap="sq">
                <a:solidFill>
                  <a:srgbClr val="0571D3"/>
                </a:solidFill>
                <a:prstDash val="solid"/>
                <a:miter/>
              </a:ln>
            </p:spPr>
            <p:txBody>
              <a:bodyPr/>
              <a:lstStyle/>
              <a:p>
                <a:endParaRPr lang="en-US"/>
              </a:p>
            </p:txBody>
          </p:sp>
          <p:sp>
            <p:nvSpPr>
              <p:cNvPr id="11" name="TextBox 9">
                <a:extLst>
                  <a:ext uri="{FF2B5EF4-FFF2-40B4-BE49-F238E27FC236}">
                    <a16:creationId xmlns:a16="http://schemas.microsoft.com/office/drawing/2014/main" id="{A8ADC665-BA97-BEEB-0714-94A797608A30}"/>
                  </a:ext>
                </a:extLst>
              </p:cNvPr>
              <p:cNvSpPr txBox="1"/>
              <p:nvPr/>
            </p:nvSpPr>
            <p:spPr>
              <a:xfrm>
                <a:off x="0" y="-38100"/>
                <a:ext cx="557311" cy="574696"/>
              </a:xfrm>
              <a:prstGeom prst="rect">
                <a:avLst/>
              </a:prstGeom>
            </p:spPr>
            <p:txBody>
              <a:bodyPr lIns="50800" tIns="50800" rIns="50800" bIns="50800" rtlCol="0" anchor="ctr"/>
              <a:lstStyle/>
              <a:p>
                <a:pPr algn="ctr">
                  <a:lnSpc>
                    <a:spcPts val="1752"/>
                  </a:lnSpc>
                </a:pPr>
                <a:endParaRPr/>
              </a:p>
              <a:p>
                <a:pPr algn="ctr">
                  <a:lnSpc>
                    <a:spcPts val="1752"/>
                  </a:lnSpc>
                </a:pPr>
                <a:endParaRPr/>
              </a:p>
              <a:p>
                <a:pPr algn="ctr">
                  <a:lnSpc>
                    <a:spcPts val="1752"/>
                  </a:lnSpc>
                </a:pPr>
                <a:endParaRPr/>
              </a:p>
            </p:txBody>
          </p:sp>
        </p:grpSp>
        <p:grpSp>
          <p:nvGrpSpPr>
            <p:cNvPr id="12" name="Group 10">
              <a:extLst>
                <a:ext uri="{FF2B5EF4-FFF2-40B4-BE49-F238E27FC236}">
                  <a16:creationId xmlns:a16="http://schemas.microsoft.com/office/drawing/2014/main" id="{51121F6C-5186-2EB6-2CBC-2F94EA112D64}"/>
                </a:ext>
              </a:extLst>
            </p:cNvPr>
            <p:cNvGrpSpPr/>
            <p:nvPr/>
          </p:nvGrpSpPr>
          <p:grpSpPr>
            <a:xfrm>
              <a:off x="4428934" y="5693920"/>
              <a:ext cx="1598787" cy="1539360"/>
              <a:chOff x="0" y="0"/>
              <a:chExt cx="557311" cy="536596"/>
            </a:xfrm>
          </p:grpSpPr>
          <p:sp>
            <p:nvSpPr>
              <p:cNvPr id="13" name="Freeform 11">
                <a:extLst>
                  <a:ext uri="{FF2B5EF4-FFF2-40B4-BE49-F238E27FC236}">
                    <a16:creationId xmlns:a16="http://schemas.microsoft.com/office/drawing/2014/main" id="{C3F2EE1D-2A0B-B0DC-EB2D-D2D5E28AF54D}"/>
                  </a:ext>
                </a:extLst>
              </p:cNvPr>
              <p:cNvSpPr/>
              <p:nvPr/>
            </p:nvSpPr>
            <p:spPr>
              <a:xfrm>
                <a:off x="0" y="0"/>
                <a:ext cx="557311" cy="536596"/>
              </a:xfrm>
              <a:custGeom>
                <a:avLst/>
                <a:gdLst/>
                <a:ahLst/>
                <a:cxnLst/>
                <a:rect l="l" t="t" r="r" b="b"/>
                <a:pathLst>
                  <a:path w="557311" h="536596">
                    <a:moveTo>
                      <a:pt x="48424" y="0"/>
                    </a:moveTo>
                    <a:lnTo>
                      <a:pt x="508888" y="0"/>
                    </a:lnTo>
                    <a:cubicBezTo>
                      <a:pt x="521731" y="0"/>
                      <a:pt x="534047" y="5102"/>
                      <a:pt x="543128" y="14183"/>
                    </a:cubicBezTo>
                    <a:cubicBezTo>
                      <a:pt x="552210" y="23264"/>
                      <a:pt x="557311" y="35581"/>
                      <a:pt x="557311" y="48424"/>
                    </a:cubicBezTo>
                    <a:lnTo>
                      <a:pt x="557311" y="488172"/>
                    </a:lnTo>
                    <a:cubicBezTo>
                      <a:pt x="557311" y="501015"/>
                      <a:pt x="552210" y="513332"/>
                      <a:pt x="543128" y="522413"/>
                    </a:cubicBezTo>
                    <a:cubicBezTo>
                      <a:pt x="534047" y="531494"/>
                      <a:pt x="521731" y="536596"/>
                      <a:pt x="508888" y="536596"/>
                    </a:cubicBezTo>
                    <a:lnTo>
                      <a:pt x="48424" y="536596"/>
                    </a:lnTo>
                    <a:cubicBezTo>
                      <a:pt x="35581" y="536596"/>
                      <a:pt x="23264" y="531494"/>
                      <a:pt x="14183" y="522413"/>
                    </a:cubicBezTo>
                    <a:cubicBezTo>
                      <a:pt x="5102" y="513332"/>
                      <a:pt x="0" y="501015"/>
                      <a:pt x="0" y="488172"/>
                    </a:cubicBezTo>
                    <a:lnTo>
                      <a:pt x="0" y="48424"/>
                    </a:lnTo>
                    <a:cubicBezTo>
                      <a:pt x="0" y="35581"/>
                      <a:pt x="5102" y="23264"/>
                      <a:pt x="14183" y="14183"/>
                    </a:cubicBezTo>
                    <a:cubicBezTo>
                      <a:pt x="23264" y="5102"/>
                      <a:pt x="35581" y="0"/>
                      <a:pt x="48424" y="0"/>
                    </a:cubicBezTo>
                    <a:close/>
                  </a:path>
                </a:pathLst>
              </a:custGeom>
              <a:solidFill>
                <a:srgbClr val="2346B5"/>
              </a:solidFill>
              <a:ln w="38100" cap="sq">
                <a:solidFill>
                  <a:srgbClr val="0571D3"/>
                </a:solidFill>
                <a:prstDash val="solid"/>
                <a:miter/>
              </a:ln>
            </p:spPr>
            <p:txBody>
              <a:bodyPr/>
              <a:lstStyle/>
              <a:p>
                <a:endParaRPr lang="en-US"/>
              </a:p>
            </p:txBody>
          </p:sp>
          <p:sp>
            <p:nvSpPr>
              <p:cNvPr id="14" name="TextBox 12">
                <a:extLst>
                  <a:ext uri="{FF2B5EF4-FFF2-40B4-BE49-F238E27FC236}">
                    <a16:creationId xmlns:a16="http://schemas.microsoft.com/office/drawing/2014/main" id="{D5EDDC00-455F-F944-0260-693C8CBA7152}"/>
                  </a:ext>
                </a:extLst>
              </p:cNvPr>
              <p:cNvSpPr txBox="1"/>
              <p:nvPr/>
            </p:nvSpPr>
            <p:spPr>
              <a:xfrm>
                <a:off x="0" y="-19050"/>
                <a:ext cx="557311" cy="555646"/>
              </a:xfrm>
              <a:prstGeom prst="rect">
                <a:avLst/>
              </a:prstGeom>
            </p:spPr>
            <p:txBody>
              <a:bodyPr lIns="50800" tIns="50800" rIns="50800" bIns="50800" rtlCol="0" anchor="ctr"/>
              <a:lstStyle/>
              <a:p>
                <a:pPr algn="ctr">
                  <a:lnSpc>
                    <a:spcPts val="1752"/>
                  </a:lnSpc>
                </a:pPr>
                <a:endParaRPr/>
              </a:p>
            </p:txBody>
          </p:sp>
        </p:grpSp>
        <p:grpSp>
          <p:nvGrpSpPr>
            <p:cNvPr id="15" name="Group 13">
              <a:extLst>
                <a:ext uri="{FF2B5EF4-FFF2-40B4-BE49-F238E27FC236}">
                  <a16:creationId xmlns:a16="http://schemas.microsoft.com/office/drawing/2014/main" id="{B43D33F5-5BE0-4814-1B1B-2AC0E16B1800}"/>
                </a:ext>
              </a:extLst>
            </p:cNvPr>
            <p:cNvGrpSpPr/>
            <p:nvPr/>
          </p:nvGrpSpPr>
          <p:grpSpPr>
            <a:xfrm>
              <a:off x="6242567" y="5693920"/>
              <a:ext cx="1598787" cy="1539360"/>
              <a:chOff x="0" y="0"/>
              <a:chExt cx="557311" cy="536596"/>
            </a:xfrm>
          </p:grpSpPr>
          <p:sp>
            <p:nvSpPr>
              <p:cNvPr id="16" name="Freeform 14">
                <a:extLst>
                  <a:ext uri="{FF2B5EF4-FFF2-40B4-BE49-F238E27FC236}">
                    <a16:creationId xmlns:a16="http://schemas.microsoft.com/office/drawing/2014/main" id="{3329ED74-BE6C-CA54-21C8-7B7DFB403D07}"/>
                  </a:ext>
                </a:extLst>
              </p:cNvPr>
              <p:cNvSpPr/>
              <p:nvPr/>
            </p:nvSpPr>
            <p:spPr>
              <a:xfrm>
                <a:off x="0" y="0"/>
                <a:ext cx="557311" cy="536596"/>
              </a:xfrm>
              <a:custGeom>
                <a:avLst/>
                <a:gdLst/>
                <a:ahLst/>
                <a:cxnLst/>
                <a:rect l="l" t="t" r="r" b="b"/>
                <a:pathLst>
                  <a:path w="557311" h="536596">
                    <a:moveTo>
                      <a:pt x="48424" y="0"/>
                    </a:moveTo>
                    <a:lnTo>
                      <a:pt x="508888" y="0"/>
                    </a:lnTo>
                    <a:cubicBezTo>
                      <a:pt x="521731" y="0"/>
                      <a:pt x="534047" y="5102"/>
                      <a:pt x="543128" y="14183"/>
                    </a:cubicBezTo>
                    <a:cubicBezTo>
                      <a:pt x="552210" y="23264"/>
                      <a:pt x="557311" y="35581"/>
                      <a:pt x="557311" y="48424"/>
                    </a:cubicBezTo>
                    <a:lnTo>
                      <a:pt x="557311" y="488172"/>
                    </a:lnTo>
                    <a:cubicBezTo>
                      <a:pt x="557311" y="501015"/>
                      <a:pt x="552210" y="513332"/>
                      <a:pt x="543128" y="522413"/>
                    </a:cubicBezTo>
                    <a:cubicBezTo>
                      <a:pt x="534047" y="531494"/>
                      <a:pt x="521731" y="536596"/>
                      <a:pt x="508888" y="536596"/>
                    </a:cubicBezTo>
                    <a:lnTo>
                      <a:pt x="48424" y="536596"/>
                    </a:lnTo>
                    <a:cubicBezTo>
                      <a:pt x="35581" y="536596"/>
                      <a:pt x="23264" y="531494"/>
                      <a:pt x="14183" y="522413"/>
                    </a:cubicBezTo>
                    <a:cubicBezTo>
                      <a:pt x="5102" y="513332"/>
                      <a:pt x="0" y="501015"/>
                      <a:pt x="0" y="488172"/>
                    </a:cubicBezTo>
                    <a:lnTo>
                      <a:pt x="0" y="48424"/>
                    </a:lnTo>
                    <a:cubicBezTo>
                      <a:pt x="0" y="35581"/>
                      <a:pt x="5102" y="23264"/>
                      <a:pt x="14183" y="14183"/>
                    </a:cubicBezTo>
                    <a:cubicBezTo>
                      <a:pt x="23264" y="5102"/>
                      <a:pt x="35581" y="0"/>
                      <a:pt x="48424" y="0"/>
                    </a:cubicBezTo>
                    <a:close/>
                  </a:path>
                </a:pathLst>
              </a:custGeom>
              <a:solidFill>
                <a:srgbClr val="2346B5"/>
              </a:solidFill>
              <a:ln w="38100" cap="sq">
                <a:solidFill>
                  <a:srgbClr val="0571D3"/>
                </a:solidFill>
                <a:prstDash val="solid"/>
                <a:miter/>
              </a:ln>
            </p:spPr>
            <p:txBody>
              <a:bodyPr/>
              <a:lstStyle/>
              <a:p>
                <a:endParaRPr lang="en-US"/>
              </a:p>
            </p:txBody>
          </p:sp>
          <p:sp>
            <p:nvSpPr>
              <p:cNvPr id="17" name="TextBox 15">
                <a:extLst>
                  <a:ext uri="{FF2B5EF4-FFF2-40B4-BE49-F238E27FC236}">
                    <a16:creationId xmlns:a16="http://schemas.microsoft.com/office/drawing/2014/main" id="{8E60884F-E313-1E9E-FBD0-D1745A0969E8}"/>
                  </a:ext>
                </a:extLst>
              </p:cNvPr>
              <p:cNvSpPr txBox="1"/>
              <p:nvPr/>
            </p:nvSpPr>
            <p:spPr>
              <a:xfrm>
                <a:off x="0" y="-19050"/>
                <a:ext cx="557311" cy="555646"/>
              </a:xfrm>
              <a:prstGeom prst="rect">
                <a:avLst/>
              </a:prstGeom>
            </p:spPr>
            <p:txBody>
              <a:bodyPr lIns="50800" tIns="50800" rIns="50800" bIns="50800" rtlCol="0" anchor="ctr"/>
              <a:lstStyle/>
              <a:p>
                <a:pPr algn="ctr">
                  <a:lnSpc>
                    <a:spcPts val="1752"/>
                  </a:lnSpc>
                </a:pPr>
                <a:endParaRPr/>
              </a:p>
            </p:txBody>
          </p:sp>
        </p:grpSp>
        <p:sp>
          <p:nvSpPr>
            <p:cNvPr id="18" name="TextBox 91">
              <a:extLst>
                <a:ext uri="{FF2B5EF4-FFF2-40B4-BE49-F238E27FC236}">
                  <a16:creationId xmlns:a16="http://schemas.microsoft.com/office/drawing/2014/main" id="{D11D451A-131F-4881-75EF-5020F586FA84}"/>
                </a:ext>
              </a:extLst>
            </p:cNvPr>
            <p:cNvSpPr txBox="1"/>
            <p:nvPr/>
          </p:nvSpPr>
          <p:spPr>
            <a:xfrm>
              <a:off x="793209" y="5967402"/>
              <a:ext cx="1598787" cy="114392"/>
            </a:xfrm>
            <a:prstGeom prst="rect">
              <a:avLst/>
            </a:prstGeom>
          </p:spPr>
          <p:txBody>
            <a:bodyPr wrap="square" lIns="0" tIns="0" rIns="0" bIns="0" rtlCol="0" anchor="t">
              <a:spAutoFit/>
            </a:bodyPr>
            <a:lstStyle/>
            <a:p>
              <a:pPr algn="ctr">
                <a:lnSpc>
                  <a:spcPts val="1800"/>
                </a:lnSpc>
                <a:spcBef>
                  <a:spcPct val="0"/>
                </a:spcBef>
              </a:pPr>
              <a:r>
                <a:rPr lang="en-US" sz="1200" dirty="0">
                  <a:solidFill>
                    <a:srgbClr val="FFFFFF"/>
                  </a:solidFill>
                  <a:latin typeface="Montserrat" pitchFamily="2" charset="77"/>
                  <a:ea typeface="DejaVu Sans Light"/>
                  <a:cs typeface="DejaVu Sans Light"/>
                  <a:sym typeface="DejaVu Sans Light"/>
                </a:rPr>
                <a:t>Role</a:t>
              </a:r>
            </a:p>
          </p:txBody>
        </p:sp>
        <p:sp>
          <p:nvSpPr>
            <p:cNvPr id="19" name="TextBox 92">
              <a:extLst>
                <a:ext uri="{FF2B5EF4-FFF2-40B4-BE49-F238E27FC236}">
                  <a16:creationId xmlns:a16="http://schemas.microsoft.com/office/drawing/2014/main" id="{04FEF4F0-F0EE-7AAD-07D0-D7DA80DB48EB}"/>
                </a:ext>
              </a:extLst>
            </p:cNvPr>
            <p:cNvSpPr txBox="1"/>
            <p:nvPr/>
          </p:nvSpPr>
          <p:spPr>
            <a:xfrm>
              <a:off x="2666298" y="5967402"/>
              <a:ext cx="1598787" cy="114392"/>
            </a:xfrm>
            <a:prstGeom prst="rect">
              <a:avLst/>
            </a:prstGeom>
          </p:spPr>
          <p:txBody>
            <a:bodyPr wrap="square" lIns="0" tIns="0" rIns="0" bIns="0" rtlCol="0" anchor="t">
              <a:spAutoFit/>
            </a:bodyPr>
            <a:lstStyle/>
            <a:p>
              <a:pPr algn="ctr">
                <a:lnSpc>
                  <a:spcPts val="1800"/>
                </a:lnSpc>
                <a:spcBef>
                  <a:spcPct val="0"/>
                </a:spcBef>
              </a:pPr>
              <a:r>
                <a:rPr lang="en-US" sz="1200" dirty="0">
                  <a:solidFill>
                    <a:srgbClr val="FFFFFF"/>
                  </a:solidFill>
                  <a:latin typeface="Montserrat" pitchFamily="2" charset="77"/>
                  <a:ea typeface="DejaVu Sans Light"/>
                  <a:cs typeface="DejaVu Sans Light"/>
                  <a:sym typeface="DejaVu Sans Light"/>
                </a:rPr>
                <a:t>Knowledge</a:t>
              </a:r>
            </a:p>
          </p:txBody>
        </p:sp>
        <p:sp>
          <p:nvSpPr>
            <p:cNvPr id="20" name="TextBox 93">
              <a:extLst>
                <a:ext uri="{FF2B5EF4-FFF2-40B4-BE49-F238E27FC236}">
                  <a16:creationId xmlns:a16="http://schemas.microsoft.com/office/drawing/2014/main" id="{62D2B913-3377-CD78-D65D-A3A2CBFF39C9}"/>
                </a:ext>
              </a:extLst>
            </p:cNvPr>
            <p:cNvSpPr txBox="1"/>
            <p:nvPr/>
          </p:nvSpPr>
          <p:spPr>
            <a:xfrm>
              <a:off x="4428934" y="5967402"/>
              <a:ext cx="1598787" cy="114392"/>
            </a:xfrm>
            <a:prstGeom prst="rect">
              <a:avLst/>
            </a:prstGeom>
          </p:spPr>
          <p:txBody>
            <a:bodyPr wrap="square" lIns="0" tIns="0" rIns="0" bIns="0" rtlCol="0" anchor="t">
              <a:spAutoFit/>
            </a:bodyPr>
            <a:lstStyle/>
            <a:p>
              <a:pPr algn="ctr">
                <a:lnSpc>
                  <a:spcPts val="1800"/>
                </a:lnSpc>
                <a:spcBef>
                  <a:spcPct val="0"/>
                </a:spcBef>
              </a:pPr>
              <a:r>
                <a:rPr lang="en-US" sz="1200" dirty="0">
                  <a:solidFill>
                    <a:srgbClr val="FFFFFF"/>
                  </a:solidFill>
                  <a:latin typeface="Montserrat" pitchFamily="2" charset="77"/>
                  <a:ea typeface="DejaVu Sans Light"/>
                  <a:cs typeface="DejaVu Sans Light"/>
                  <a:sym typeface="DejaVu Sans Light"/>
                </a:rPr>
                <a:t>Action</a:t>
              </a:r>
            </a:p>
          </p:txBody>
        </p:sp>
        <p:sp>
          <p:nvSpPr>
            <p:cNvPr id="21" name="TextBox 94">
              <a:extLst>
                <a:ext uri="{FF2B5EF4-FFF2-40B4-BE49-F238E27FC236}">
                  <a16:creationId xmlns:a16="http://schemas.microsoft.com/office/drawing/2014/main" id="{C5C14DA6-3CA2-477C-54EA-EF2D5965D58A}"/>
                </a:ext>
              </a:extLst>
            </p:cNvPr>
            <p:cNvSpPr txBox="1"/>
            <p:nvPr/>
          </p:nvSpPr>
          <p:spPr>
            <a:xfrm>
              <a:off x="6246796" y="5967402"/>
              <a:ext cx="1598787" cy="114392"/>
            </a:xfrm>
            <a:prstGeom prst="rect">
              <a:avLst/>
            </a:prstGeom>
          </p:spPr>
          <p:txBody>
            <a:bodyPr wrap="square" lIns="0" tIns="0" rIns="0" bIns="0" rtlCol="0" anchor="t">
              <a:spAutoFit/>
            </a:bodyPr>
            <a:lstStyle/>
            <a:p>
              <a:pPr algn="ctr">
                <a:lnSpc>
                  <a:spcPts val="1800"/>
                </a:lnSpc>
                <a:spcBef>
                  <a:spcPct val="0"/>
                </a:spcBef>
              </a:pPr>
              <a:r>
                <a:rPr lang="en-US" sz="1200" dirty="0">
                  <a:solidFill>
                    <a:srgbClr val="FFFFFF"/>
                  </a:solidFill>
                  <a:latin typeface="Montserrat" pitchFamily="2" charset="77"/>
                  <a:ea typeface="DejaVu Sans Light"/>
                  <a:cs typeface="DejaVu Sans Light"/>
                  <a:sym typeface="DejaVu Sans Light"/>
                </a:rPr>
                <a:t>Guardrail</a:t>
              </a:r>
            </a:p>
          </p:txBody>
        </p:sp>
        <p:sp>
          <p:nvSpPr>
            <p:cNvPr id="22" name="TextBox 95">
              <a:extLst>
                <a:ext uri="{FF2B5EF4-FFF2-40B4-BE49-F238E27FC236}">
                  <a16:creationId xmlns:a16="http://schemas.microsoft.com/office/drawing/2014/main" id="{5D1A2542-4AFF-57F0-10D4-EF2BEC21D2C1}"/>
                </a:ext>
              </a:extLst>
            </p:cNvPr>
            <p:cNvSpPr txBox="1"/>
            <p:nvPr/>
          </p:nvSpPr>
          <p:spPr>
            <a:xfrm>
              <a:off x="793209" y="6535032"/>
              <a:ext cx="1598787" cy="304340"/>
            </a:xfrm>
            <a:prstGeom prst="rect">
              <a:avLst/>
            </a:prstGeom>
          </p:spPr>
          <p:txBody>
            <a:bodyPr wrap="square" lIns="0" tIns="0" rIns="0" bIns="0" rtlCol="0" anchor="t">
              <a:spAutoFit/>
            </a:bodyPr>
            <a:lstStyle/>
            <a:p>
              <a:pPr algn="ctr">
                <a:lnSpc>
                  <a:spcPts val="1499"/>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Ar</a:t>
              </a:r>
              <a:r>
                <a:rPr lang="en-US" sz="1200" dirty="0">
                  <a:solidFill>
                    <a:srgbClr val="FFBD59"/>
                  </a:solidFill>
                  <a:latin typeface="Lato" panose="020F0502020204030203" pitchFamily="34" charset="0"/>
                  <a:ea typeface="Lato" panose="020F0502020204030203" pitchFamily="34" charset="0"/>
                  <a:cs typeface="Lato" panose="020F0502020204030203" pitchFamily="34" charset="0"/>
                  <a:sym typeface="DejaVu Sans Light"/>
                </a:rPr>
                <a:t>vi</a:t>
              </a: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s, an ai assistant </a:t>
              </a:r>
            </a:p>
            <a:p>
              <a:pPr algn="ctr">
                <a:lnSpc>
                  <a:spcPts val="1499"/>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on </a:t>
              </a:r>
            </a:p>
            <a:p>
              <a:pPr algn="ctr">
                <a:lnSpc>
                  <a:spcPts val="1499"/>
                </a:lnSpc>
                <a:spcBef>
                  <a:spcPct val="0"/>
                </a:spcBef>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your team</a:t>
              </a:r>
            </a:p>
          </p:txBody>
        </p:sp>
        <p:sp>
          <p:nvSpPr>
            <p:cNvPr id="23" name="TextBox 96">
              <a:extLst>
                <a:ext uri="{FF2B5EF4-FFF2-40B4-BE49-F238E27FC236}">
                  <a16:creationId xmlns:a16="http://schemas.microsoft.com/office/drawing/2014/main" id="{B0E1E337-11F5-24D1-9B15-5E45D94C8BCB}"/>
                </a:ext>
              </a:extLst>
            </p:cNvPr>
            <p:cNvSpPr txBox="1"/>
            <p:nvPr/>
          </p:nvSpPr>
          <p:spPr>
            <a:xfrm>
              <a:off x="2611071" y="6535032"/>
              <a:ext cx="1598787" cy="304340"/>
            </a:xfrm>
            <a:prstGeom prst="rect">
              <a:avLst/>
            </a:prstGeom>
          </p:spPr>
          <p:txBody>
            <a:bodyPr wrap="square" lIns="0" tIns="0" rIns="0" bIns="0" rtlCol="0" anchor="t">
              <a:spAutoFit/>
            </a:bodyPr>
            <a:lstStyle/>
            <a:p>
              <a:pPr algn="ctr">
                <a:lnSpc>
                  <a:spcPts val="1499"/>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Data this is required </a:t>
              </a:r>
            </a:p>
            <a:p>
              <a:pPr algn="ctr">
                <a:lnSpc>
                  <a:spcPts val="1499"/>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for Ar</a:t>
              </a:r>
              <a:r>
                <a:rPr lang="en-US" sz="1200" dirty="0">
                  <a:solidFill>
                    <a:srgbClr val="FFBD59"/>
                  </a:solidFill>
                  <a:latin typeface="Lato" panose="020F0502020204030203" pitchFamily="34" charset="0"/>
                  <a:ea typeface="Lato" panose="020F0502020204030203" pitchFamily="34" charset="0"/>
                  <a:cs typeface="Lato" panose="020F0502020204030203" pitchFamily="34" charset="0"/>
                  <a:sym typeface="DejaVu Sans Light"/>
                </a:rPr>
                <a:t>vi</a:t>
              </a: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s to be </a:t>
              </a:r>
            </a:p>
            <a:p>
              <a:pPr algn="ctr">
                <a:lnSpc>
                  <a:spcPts val="1499"/>
                </a:lnSpc>
                <a:spcBef>
                  <a:spcPct val="0"/>
                </a:spcBef>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successful</a:t>
              </a:r>
            </a:p>
          </p:txBody>
        </p:sp>
        <p:sp>
          <p:nvSpPr>
            <p:cNvPr id="24" name="TextBox 97">
              <a:extLst>
                <a:ext uri="{FF2B5EF4-FFF2-40B4-BE49-F238E27FC236}">
                  <a16:creationId xmlns:a16="http://schemas.microsoft.com/office/drawing/2014/main" id="{F021B362-86D4-D574-4A00-546AFC61E61E}"/>
                </a:ext>
              </a:extLst>
            </p:cNvPr>
            <p:cNvSpPr txBox="1"/>
            <p:nvPr/>
          </p:nvSpPr>
          <p:spPr>
            <a:xfrm>
              <a:off x="4426819" y="6535032"/>
              <a:ext cx="1598787" cy="95912"/>
            </a:xfrm>
            <a:prstGeom prst="rect">
              <a:avLst/>
            </a:prstGeom>
          </p:spPr>
          <p:txBody>
            <a:bodyPr wrap="square" lIns="0" tIns="0" rIns="0" bIns="0" rtlCol="0" anchor="t">
              <a:spAutoFit/>
            </a:bodyPr>
            <a:lstStyle/>
            <a:p>
              <a:pPr algn="ctr">
                <a:lnSpc>
                  <a:spcPts val="1499"/>
                </a:lnSpc>
                <a:spcBef>
                  <a:spcPct val="0"/>
                </a:spcBef>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Goals Arvis will </a:t>
              </a:r>
              <a:r>
                <a:rPr lang="en-US" sz="1200" dirty="0" err="1">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fullfil</a:t>
              </a:r>
              <a:endPar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endParaRPr>
            </a:p>
          </p:txBody>
        </p:sp>
        <p:sp>
          <p:nvSpPr>
            <p:cNvPr id="25" name="TextBox 98">
              <a:extLst>
                <a:ext uri="{FF2B5EF4-FFF2-40B4-BE49-F238E27FC236}">
                  <a16:creationId xmlns:a16="http://schemas.microsoft.com/office/drawing/2014/main" id="{55778005-FE6A-E7D4-ABEF-5B1836D7BA54}"/>
                </a:ext>
              </a:extLst>
            </p:cNvPr>
            <p:cNvSpPr txBox="1"/>
            <p:nvPr/>
          </p:nvSpPr>
          <p:spPr>
            <a:xfrm>
              <a:off x="6246796" y="6535032"/>
              <a:ext cx="1598787" cy="200126"/>
            </a:xfrm>
            <a:prstGeom prst="rect">
              <a:avLst/>
            </a:prstGeom>
          </p:spPr>
          <p:txBody>
            <a:bodyPr wrap="square" lIns="0" tIns="0" rIns="0" bIns="0" rtlCol="0" anchor="t">
              <a:spAutoFit/>
            </a:bodyPr>
            <a:lstStyle/>
            <a:p>
              <a:pPr algn="ctr">
                <a:lnSpc>
                  <a:spcPts val="1499"/>
                </a:lnSpc>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The guidelines Ar</a:t>
              </a:r>
              <a:r>
                <a:rPr lang="en-US" sz="1200" dirty="0">
                  <a:solidFill>
                    <a:srgbClr val="FFBD59"/>
                  </a:solidFill>
                  <a:latin typeface="Lato" panose="020F0502020204030203" pitchFamily="34" charset="0"/>
                  <a:ea typeface="Lato" panose="020F0502020204030203" pitchFamily="34" charset="0"/>
                  <a:cs typeface="Lato" panose="020F0502020204030203" pitchFamily="34" charset="0"/>
                  <a:sym typeface="DejaVu Sans Light"/>
                </a:rPr>
                <a:t>vi</a:t>
              </a: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s </a:t>
              </a:r>
            </a:p>
            <a:p>
              <a:pPr algn="ctr">
                <a:lnSpc>
                  <a:spcPts val="1499"/>
                </a:lnSpc>
                <a:spcBef>
                  <a:spcPct val="0"/>
                </a:spcBef>
              </a:pPr>
              <a:r>
                <a:rPr lang="en-US" sz="1200" dirty="0">
                  <a:solidFill>
                    <a:srgbClr val="FFFFFF"/>
                  </a:solidFill>
                  <a:latin typeface="Lato" panose="020F0502020204030203" pitchFamily="34" charset="0"/>
                  <a:ea typeface="Lato" panose="020F0502020204030203" pitchFamily="34" charset="0"/>
                  <a:cs typeface="Lato" panose="020F0502020204030203" pitchFamily="34" charset="0"/>
                  <a:sym typeface="DejaVu Sans Light"/>
                </a:rPr>
                <a:t> can operate</a:t>
              </a:r>
            </a:p>
          </p:txBody>
        </p:sp>
      </p:grpSp>
      <p:sp>
        <p:nvSpPr>
          <p:cNvPr id="26" name="TextBox 99">
            <a:extLst>
              <a:ext uri="{FF2B5EF4-FFF2-40B4-BE49-F238E27FC236}">
                <a16:creationId xmlns:a16="http://schemas.microsoft.com/office/drawing/2014/main" id="{F529A796-00A6-E0CE-E6C0-72DF32DF757D}"/>
              </a:ext>
            </a:extLst>
          </p:cNvPr>
          <p:cNvSpPr txBox="1"/>
          <p:nvPr/>
        </p:nvSpPr>
        <p:spPr>
          <a:xfrm>
            <a:off x="2438401" y="5420973"/>
            <a:ext cx="2731086" cy="307777"/>
          </a:xfrm>
          <a:prstGeom prst="rect">
            <a:avLst/>
          </a:prstGeom>
        </p:spPr>
        <p:txBody>
          <a:bodyPr wrap="square" lIns="0" tIns="0" rIns="0" bIns="0" rtlCol="0" anchor="t">
            <a:spAutoFit/>
          </a:bodyPr>
          <a:lstStyle/>
          <a:p>
            <a:pPr algn="ctr">
              <a:lnSpc>
                <a:spcPts val="2399"/>
              </a:lnSpc>
            </a:pPr>
            <a:r>
              <a:rPr lang="en-US" sz="2000" b="1" dirty="0">
                <a:solidFill>
                  <a:srgbClr val="FFFFFF"/>
                </a:solidFill>
                <a:latin typeface="Montserrat" pitchFamily="2" charset="77"/>
                <a:ea typeface="DejaVu Sans Light"/>
                <a:cs typeface="DejaVu Sans Light"/>
                <a:sym typeface="DejaVu Sans Light"/>
              </a:rPr>
              <a:t>What is Ar</a:t>
            </a:r>
            <a:r>
              <a:rPr lang="en-US" sz="2000" b="1" dirty="0">
                <a:solidFill>
                  <a:srgbClr val="FFBD59"/>
                </a:solidFill>
                <a:latin typeface="Montserrat" pitchFamily="2" charset="77"/>
                <a:ea typeface="DejaVu Sans Light"/>
                <a:cs typeface="DejaVu Sans Light"/>
                <a:sym typeface="DejaVu Sans Light"/>
              </a:rPr>
              <a:t>vi</a:t>
            </a:r>
            <a:r>
              <a:rPr lang="en-US" sz="2000" b="1" dirty="0">
                <a:solidFill>
                  <a:srgbClr val="FFFFFF"/>
                </a:solidFill>
                <a:latin typeface="Montserrat" pitchFamily="2" charset="77"/>
                <a:ea typeface="DejaVu Sans Light"/>
                <a:cs typeface="DejaVu Sans Light"/>
                <a:sym typeface="DejaVu Sans Light"/>
              </a:rPr>
              <a:t>s ?</a:t>
            </a:r>
          </a:p>
        </p:txBody>
      </p:sp>
      <p:grpSp>
        <p:nvGrpSpPr>
          <p:cNvPr id="29" name="Group 17">
            <a:extLst>
              <a:ext uri="{FF2B5EF4-FFF2-40B4-BE49-F238E27FC236}">
                <a16:creationId xmlns:a16="http://schemas.microsoft.com/office/drawing/2014/main" id="{81DA7EC4-461A-E130-0DB1-0CC8B1EB2E9B}"/>
              </a:ext>
            </a:extLst>
          </p:cNvPr>
          <p:cNvGrpSpPr/>
          <p:nvPr/>
        </p:nvGrpSpPr>
        <p:grpSpPr>
          <a:xfrm>
            <a:off x="8347866" y="3839292"/>
            <a:ext cx="1880745" cy="820810"/>
            <a:chOff x="0" y="0"/>
            <a:chExt cx="526238" cy="187889"/>
          </a:xfrm>
        </p:grpSpPr>
        <p:sp>
          <p:nvSpPr>
            <p:cNvPr id="143" name="Freeform 18">
              <a:extLst>
                <a:ext uri="{FF2B5EF4-FFF2-40B4-BE49-F238E27FC236}">
                  <a16:creationId xmlns:a16="http://schemas.microsoft.com/office/drawing/2014/main" id="{9A33C89A-6745-1D16-ECF9-885B343A3A81}"/>
                </a:ext>
              </a:extLst>
            </p:cNvPr>
            <p:cNvSpPr/>
            <p:nvPr/>
          </p:nvSpPr>
          <p:spPr>
            <a:xfrm>
              <a:off x="0" y="0"/>
              <a:ext cx="526238" cy="187889"/>
            </a:xfrm>
            <a:custGeom>
              <a:avLst/>
              <a:gdLst/>
              <a:ahLst/>
              <a:cxnLst/>
              <a:rect l="l" t="t" r="r" b="b"/>
              <a:pathLst>
                <a:path w="526238" h="187889">
                  <a:moveTo>
                    <a:pt x="93944" y="0"/>
                  </a:moveTo>
                  <a:lnTo>
                    <a:pt x="432294" y="0"/>
                  </a:lnTo>
                  <a:cubicBezTo>
                    <a:pt x="457210" y="0"/>
                    <a:pt x="481105" y="9898"/>
                    <a:pt x="498723" y="27516"/>
                  </a:cubicBezTo>
                  <a:cubicBezTo>
                    <a:pt x="516341" y="45134"/>
                    <a:pt x="526238" y="69029"/>
                    <a:pt x="526238" y="93944"/>
                  </a:cubicBezTo>
                  <a:lnTo>
                    <a:pt x="526238" y="93944"/>
                  </a:lnTo>
                  <a:cubicBezTo>
                    <a:pt x="526238" y="145828"/>
                    <a:pt x="484178" y="187889"/>
                    <a:pt x="432294" y="187889"/>
                  </a:cubicBezTo>
                  <a:lnTo>
                    <a:pt x="93944" y="187889"/>
                  </a:lnTo>
                  <a:cubicBezTo>
                    <a:pt x="42060" y="187889"/>
                    <a:pt x="0" y="145828"/>
                    <a:pt x="0" y="93944"/>
                  </a:cubicBezTo>
                  <a:lnTo>
                    <a:pt x="0" y="93944"/>
                  </a:lnTo>
                  <a:cubicBezTo>
                    <a:pt x="0" y="42060"/>
                    <a:pt x="42060" y="0"/>
                    <a:pt x="93944" y="0"/>
                  </a:cubicBezTo>
                  <a:close/>
                </a:path>
              </a:pathLst>
            </a:custGeom>
            <a:solidFill>
              <a:srgbClr val="FFFFFF"/>
            </a:solidFill>
            <a:ln w="38100" cap="rnd">
              <a:solidFill>
                <a:srgbClr val="0571D3"/>
              </a:solidFill>
              <a:prstDash val="solid"/>
              <a:round/>
            </a:ln>
          </p:spPr>
          <p:txBody>
            <a:bodyPr/>
            <a:lstStyle/>
            <a:p>
              <a:endParaRPr lang="en-US"/>
            </a:p>
          </p:txBody>
        </p:sp>
        <p:sp>
          <p:nvSpPr>
            <p:cNvPr id="144" name="TextBox 19">
              <a:extLst>
                <a:ext uri="{FF2B5EF4-FFF2-40B4-BE49-F238E27FC236}">
                  <a16:creationId xmlns:a16="http://schemas.microsoft.com/office/drawing/2014/main" id="{9DBCEDA2-2754-10FF-5FB2-81964359E22E}"/>
                </a:ext>
              </a:extLst>
            </p:cNvPr>
            <p:cNvSpPr txBox="1"/>
            <p:nvPr/>
          </p:nvSpPr>
          <p:spPr>
            <a:xfrm>
              <a:off x="0" y="-19050"/>
              <a:ext cx="526238" cy="206939"/>
            </a:xfrm>
            <a:prstGeom prst="rect">
              <a:avLst/>
            </a:prstGeom>
          </p:spPr>
          <p:txBody>
            <a:bodyPr lIns="50800" tIns="50800" rIns="50800" bIns="50800" rtlCol="0" anchor="ctr"/>
            <a:lstStyle/>
            <a:p>
              <a:pPr algn="ctr">
                <a:lnSpc>
                  <a:spcPts val="1752"/>
                </a:lnSpc>
              </a:pPr>
              <a:endParaRPr/>
            </a:p>
          </p:txBody>
        </p:sp>
      </p:grpSp>
      <p:sp>
        <p:nvSpPr>
          <p:cNvPr id="31" name="TextBox 20">
            <a:extLst>
              <a:ext uri="{FF2B5EF4-FFF2-40B4-BE49-F238E27FC236}">
                <a16:creationId xmlns:a16="http://schemas.microsoft.com/office/drawing/2014/main" id="{6CA16371-BC67-CEF9-9EE7-21DF3D2BBFC1}"/>
              </a:ext>
            </a:extLst>
          </p:cNvPr>
          <p:cNvSpPr txBox="1"/>
          <p:nvPr/>
        </p:nvSpPr>
        <p:spPr>
          <a:xfrm>
            <a:off x="8574293" y="4142019"/>
            <a:ext cx="1452356" cy="194925"/>
          </a:xfrm>
          <a:prstGeom prst="rect">
            <a:avLst/>
          </a:prstGeom>
        </p:spPr>
        <p:txBody>
          <a:bodyPr wrap="square" lIns="0" tIns="0" rIns="0" bIns="0" rtlCol="0" anchor="t">
            <a:spAutoFit/>
          </a:bodyPr>
          <a:lstStyle/>
          <a:p>
            <a:pPr algn="ctr">
              <a:lnSpc>
                <a:spcPts val="1500"/>
              </a:lnSpc>
              <a:spcBef>
                <a:spcPct val="0"/>
              </a:spcBef>
            </a:pPr>
            <a:r>
              <a:rPr lang="en-US" sz="1600" b="1" dirty="0">
                <a:solidFill>
                  <a:srgbClr val="002265"/>
                </a:solidFill>
                <a:latin typeface="Montserrat" pitchFamily="2" charset="77"/>
                <a:ea typeface="DejaVu Sans Light"/>
                <a:cs typeface="DejaVu Sans Light"/>
                <a:sym typeface="DejaVu Sans Light"/>
              </a:rPr>
              <a:t>Conversation</a:t>
            </a:r>
            <a:endParaRPr lang="en-US" sz="1400" b="1" dirty="0">
              <a:solidFill>
                <a:srgbClr val="002265"/>
              </a:solidFill>
              <a:latin typeface="Montserrat" pitchFamily="2" charset="77"/>
              <a:ea typeface="DejaVu Sans Light"/>
              <a:cs typeface="DejaVu Sans Light"/>
              <a:sym typeface="DejaVu Sans Light"/>
            </a:endParaRPr>
          </a:p>
        </p:txBody>
      </p:sp>
      <p:grpSp>
        <p:nvGrpSpPr>
          <p:cNvPr id="33" name="Group 21">
            <a:extLst>
              <a:ext uri="{FF2B5EF4-FFF2-40B4-BE49-F238E27FC236}">
                <a16:creationId xmlns:a16="http://schemas.microsoft.com/office/drawing/2014/main" id="{0CAAA53D-C6F7-0537-56A2-7C4BF9BB1C00}"/>
              </a:ext>
            </a:extLst>
          </p:cNvPr>
          <p:cNvGrpSpPr/>
          <p:nvPr/>
        </p:nvGrpSpPr>
        <p:grpSpPr>
          <a:xfrm>
            <a:off x="10932820" y="3839292"/>
            <a:ext cx="1880745" cy="774395"/>
            <a:chOff x="0" y="0"/>
            <a:chExt cx="526238" cy="177264"/>
          </a:xfrm>
        </p:grpSpPr>
        <p:sp>
          <p:nvSpPr>
            <p:cNvPr id="141" name="Freeform 22">
              <a:extLst>
                <a:ext uri="{FF2B5EF4-FFF2-40B4-BE49-F238E27FC236}">
                  <a16:creationId xmlns:a16="http://schemas.microsoft.com/office/drawing/2014/main" id="{26CAD727-DE19-93A6-9A33-00A39C9241EF}"/>
                </a:ext>
              </a:extLst>
            </p:cNvPr>
            <p:cNvSpPr/>
            <p:nvPr/>
          </p:nvSpPr>
          <p:spPr>
            <a:xfrm>
              <a:off x="0" y="0"/>
              <a:ext cx="526238" cy="177264"/>
            </a:xfrm>
            <a:custGeom>
              <a:avLst/>
              <a:gdLst/>
              <a:ahLst/>
              <a:cxnLst/>
              <a:rect l="l" t="t" r="r" b="b"/>
              <a:pathLst>
                <a:path w="526238" h="177264">
                  <a:moveTo>
                    <a:pt x="88632" y="0"/>
                  </a:moveTo>
                  <a:lnTo>
                    <a:pt x="437607" y="0"/>
                  </a:lnTo>
                  <a:cubicBezTo>
                    <a:pt x="461113" y="0"/>
                    <a:pt x="483657" y="9338"/>
                    <a:pt x="500279" y="25960"/>
                  </a:cubicBezTo>
                  <a:cubicBezTo>
                    <a:pt x="516900" y="42581"/>
                    <a:pt x="526238" y="65125"/>
                    <a:pt x="526238" y="88632"/>
                  </a:cubicBezTo>
                  <a:lnTo>
                    <a:pt x="526238" y="88632"/>
                  </a:lnTo>
                  <a:cubicBezTo>
                    <a:pt x="526238" y="137582"/>
                    <a:pt x="486557" y="177264"/>
                    <a:pt x="437607" y="177264"/>
                  </a:cubicBezTo>
                  <a:lnTo>
                    <a:pt x="88632" y="177264"/>
                  </a:lnTo>
                  <a:cubicBezTo>
                    <a:pt x="39682" y="177264"/>
                    <a:pt x="0" y="137582"/>
                    <a:pt x="0" y="88632"/>
                  </a:cubicBezTo>
                  <a:lnTo>
                    <a:pt x="0" y="88632"/>
                  </a:lnTo>
                  <a:cubicBezTo>
                    <a:pt x="0" y="39682"/>
                    <a:pt x="39682" y="0"/>
                    <a:pt x="88632" y="0"/>
                  </a:cubicBezTo>
                  <a:close/>
                </a:path>
              </a:pathLst>
            </a:custGeom>
            <a:solidFill>
              <a:srgbClr val="FFFFFF"/>
            </a:solidFill>
            <a:ln w="38100" cap="rnd">
              <a:solidFill>
                <a:srgbClr val="0571D3"/>
              </a:solidFill>
              <a:prstDash val="solid"/>
              <a:round/>
            </a:ln>
          </p:spPr>
          <p:txBody>
            <a:bodyPr/>
            <a:lstStyle/>
            <a:p>
              <a:endParaRPr lang="en-US"/>
            </a:p>
          </p:txBody>
        </p:sp>
        <p:sp>
          <p:nvSpPr>
            <p:cNvPr id="142" name="TextBox 23">
              <a:extLst>
                <a:ext uri="{FF2B5EF4-FFF2-40B4-BE49-F238E27FC236}">
                  <a16:creationId xmlns:a16="http://schemas.microsoft.com/office/drawing/2014/main" id="{B54B5EDD-D87C-28D9-9FBF-1847EA672728}"/>
                </a:ext>
              </a:extLst>
            </p:cNvPr>
            <p:cNvSpPr txBox="1"/>
            <p:nvPr/>
          </p:nvSpPr>
          <p:spPr>
            <a:xfrm>
              <a:off x="0" y="-19050"/>
              <a:ext cx="526238" cy="196314"/>
            </a:xfrm>
            <a:prstGeom prst="rect">
              <a:avLst/>
            </a:prstGeom>
          </p:spPr>
          <p:txBody>
            <a:bodyPr lIns="50800" tIns="50800" rIns="50800" bIns="50800" rtlCol="0" anchor="ctr"/>
            <a:lstStyle/>
            <a:p>
              <a:pPr algn="ctr">
                <a:lnSpc>
                  <a:spcPts val="1752"/>
                </a:lnSpc>
              </a:pPr>
              <a:endParaRPr/>
            </a:p>
          </p:txBody>
        </p:sp>
      </p:grpSp>
      <p:sp>
        <p:nvSpPr>
          <p:cNvPr id="34" name="TextBox 24">
            <a:extLst>
              <a:ext uri="{FF2B5EF4-FFF2-40B4-BE49-F238E27FC236}">
                <a16:creationId xmlns:a16="http://schemas.microsoft.com/office/drawing/2014/main" id="{C5A2E76C-8FA8-E2E6-134A-6AEEC8A2C3A0}"/>
              </a:ext>
            </a:extLst>
          </p:cNvPr>
          <p:cNvSpPr txBox="1"/>
          <p:nvPr/>
        </p:nvSpPr>
        <p:spPr>
          <a:xfrm>
            <a:off x="11223591" y="4098845"/>
            <a:ext cx="1263785" cy="194925"/>
          </a:xfrm>
          <a:prstGeom prst="rect">
            <a:avLst/>
          </a:prstGeom>
        </p:spPr>
        <p:txBody>
          <a:bodyPr lIns="0" tIns="0" rIns="0" bIns="0" rtlCol="0" anchor="t">
            <a:spAutoFit/>
          </a:bodyPr>
          <a:lstStyle/>
          <a:p>
            <a:pPr algn="ctr">
              <a:lnSpc>
                <a:spcPts val="1500"/>
              </a:lnSpc>
              <a:spcBef>
                <a:spcPct val="0"/>
              </a:spcBef>
            </a:pPr>
            <a:r>
              <a:rPr lang="en-US" sz="1600" b="1" dirty="0">
                <a:solidFill>
                  <a:srgbClr val="002265"/>
                </a:solidFill>
                <a:latin typeface="Montserrat" pitchFamily="2" charset="77"/>
                <a:ea typeface="DejaVu Sans Light"/>
                <a:cs typeface="DejaVu Sans Light"/>
                <a:sym typeface="DejaVu Sans Light"/>
              </a:rPr>
              <a:t>Plan</a:t>
            </a:r>
            <a:endParaRPr lang="en-US" sz="1400" b="1" dirty="0">
              <a:solidFill>
                <a:srgbClr val="002265"/>
              </a:solidFill>
              <a:latin typeface="Montserrat" pitchFamily="2" charset="77"/>
              <a:ea typeface="DejaVu Sans Light"/>
              <a:cs typeface="DejaVu Sans Light"/>
              <a:sym typeface="DejaVu Sans Light"/>
            </a:endParaRPr>
          </a:p>
        </p:txBody>
      </p:sp>
      <p:grpSp>
        <p:nvGrpSpPr>
          <p:cNvPr id="35" name="Group 25">
            <a:extLst>
              <a:ext uri="{FF2B5EF4-FFF2-40B4-BE49-F238E27FC236}">
                <a16:creationId xmlns:a16="http://schemas.microsoft.com/office/drawing/2014/main" id="{95F8396C-8A27-5CBE-7EC2-EB3F5BA7C56C}"/>
              </a:ext>
            </a:extLst>
          </p:cNvPr>
          <p:cNvGrpSpPr/>
          <p:nvPr/>
        </p:nvGrpSpPr>
        <p:grpSpPr>
          <a:xfrm>
            <a:off x="13338313" y="3839292"/>
            <a:ext cx="2022420" cy="820810"/>
            <a:chOff x="0" y="0"/>
            <a:chExt cx="565880" cy="187889"/>
          </a:xfrm>
        </p:grpSpPr>
        <p:sp>
          <p:nvSpPr>
            <p:cNvPr id="139" name="Freeform 26">
              <a:extLst>
                <a:ext uri="{FF2B5EF4-FFF2-40B4-BE49-F238E27FC236}">
                  <a16:creationId xmlns:a16="http://schemas.microsoft.com/office/drawing/2014/main" id="{0A9A104D-CCA4-98D4-D7B4-D03B0D19E796}"/>
                </a:ext>
              </a:extLst>
            </p:cNvPr>
            <p:cNvSpPr/>
            <p:nvPr/>
          </p:nvSpPr>
          <p:spPr>
            <a:xfrm>
              <a:off x="0" y="0"/>
              <a:ext cx="565880" cy="187889"/>
            </a:xfrm>
            <a:custGeom>
              <a:avLst/>
              <a:gdLst/>
              <a:ahLst/>
              <a:cxnLst/>
              <a:rect l="l" t="t" r="r" b="b"/>
              <a:pathLst>
                <a:path w="565880" h="187889">
                  <a:moveTo>
                    <a:pt x="93944" y="0"/>
                  </a:moveTo>
                  <a:lnTo>
                    <a:pt x="471935" y="0"/>
                  </a:lnTo>
                  <a:cubicBezTo>
                    <a:pt x="523819" y="0"/>
                    <a:pt x="565880" y="42060"/>
                    <a:pt x="565880" y="93944"/>
                  </a:cubicBezTo>
                  <a:lnTo>
                    <a:pt x="565880" y="93944"/>
                  </a:lnTo>
                  <a:cubicBezTo>
                    <a:pt x="565880" y="118860"/>
                    <a:pt x="555982" y="142755"/>
                    <a:pt x="538364" y="160373"/>
                  </a:cubicBezTo>
                  <a:cubicBezTo>
                    <a:pt x="520746" y="177991"/>
                    <a:pt x="496851" y="187889"/>
                    <a:pt x="471935" y="187889"/>
                  </a:cubicBezTo>
                  <a:lnTo>
                    <a:pt x="93944" y="187889"/>
                  </a:lnTo>
                  <a:cubicBezTo>
                    <a:pt x="42060" y="187889"/>
                    <a:pt x="0" y="145828"/>
                    <a:pt x="0" y="93944"/>
                  </a:cubicBezTo>
                  <a:lnTo>
                    <a:pt x="0" y="93944"/>
                  </a:lnTo>
                  <a:cubicBezTo>
                    <a:pt x="0" y="42060"/>
                    <a:pt x="42060" y="0"/>
                    <a:pt x="93944" y="0"/>
                  </a:cubicBezTo>
                  <a:close/>
                </a:path>
              </a:pathLst>
            </a:custGeom>
            <a:solidFill>
              <a:srgbClr val="FFFFFF"/>
            </a:solidFill>
            <a:ln w="38100" cap="rnd">
              <a:solidFill>
                <a:srgbClr val="0571D3"/>
              </a:solidFill>
              <a:prstDash val="solid"/>
              <a:round/>
            </a:ln>
          </p:spPr>
          <p:txBody>
            <a:bodyPr/>
            <a:lstStyle/>
            <a:p>
              <a:endParaRPr lang="en-US"/>
            </a:p>
          </p:txBody>
        </p:sp>
        <p:sp>
          <p:nvSpPr>
            <p:cNvPr id="140" name="TextBox 27">
              <a:extLst>
                <a:ext uri="{FF2B5EF4-FFF2-40B4-BE49-F238E27FC236}">
                  <a16:creationId xmlns:a16="http://schemas.microsoft.com/office/drawing/2014/main" id="{AE51F6E9-5BCF-06CE-27B7-FDB95A95ADF7}"/>
                </a:ext>
              </a:extLst>
            </p:cNvPr>
            <p:cNvSpPr txBox="1"/>
            <p:nvPr/>
          </p:nvSpPr>
          <p:spPr>
            <a:xfrm>
              <a:off x="0" y="-19050"/>
              <a:ext cx="565880" cy="206939"/>
            </a:xfrm>
            <a:prstGeom prst="rect">
              <a:avLst/>
            </a:prstGeom>
          </p:spPr>
          <p:txBody>
            <a:bodyPr lIns="50800" tIns="50800" rIns="50800" bIns="50800" rtlCol="0" anchor="ctr"/>
            <a:lstStyle/>
            <a:p>
              <a:pPr algn="ctr">
                <a:lnSpc>
                  <a:spcPts val="1752"/>
                </a:lnSpc>
              </a:pPr>
              <a:endParaRPr/>
            </a:p>
          </p:txBody>
        </p:sp>
      </p:grpSp>
      <p:grpSp>
        <p:nvGrpSpPr>
          <p:cNvPr id="36" name="Group 28">
            <a:extLst>
              <a:ext uri="{FF2B5EF4-FFF2-40B4-BE49-F238E27FC236}">
                <a16:creationId xmlns:a16="http://schemas.microsoft.com/office/drawing/2014/main" id="{83F64223-BC3C-6C62-5BAF-174C5E8A4D9B}"/>
              </a:ext>
            </a:extLst>
          </p:cNvPr>
          <p:cNvGrpSpPr/>
          <p:nvPr/>
        </p:nvGrpSpPr>
        <p:grpSpPr>
          <a:xfrm>
            <a:off x="16014218" y="3885709"/>
            <a:ext cx="1845035" cy="774395"/>
            <a:chOff x="0" y="0"/>
            <a:chExt cx="516247" cy="177264"/>
          </a:xfrm>
        </p:grpSpPr>
        <p:sp>
          <p:nvSpPr>
            <p:cNvPr id="137" name="Freeform 29">
              <a:extLst>
                <a:ext uri="{FF2B5EF4-FFF2-40B4-BE49-F238E27FC236}">
                  <a16:creationId xmlns:a16="http://schemas.microsoft.com/office/drawing/2014/main" id="{6BA4562B-12EE-B70C-FAEC-373A2EB70AE6}"/>
                </a:ext>
              </a:extLst>
            </p:cNvPr>
            <p:cNvSpPr/>
            <p:nvPr/>
          </p:nvSpPr>
          <p:spPr>
            <a:xfrm>
              <a:off x="0" y="0"/>
              <a:ext cx="516247" cy="177264"/>
            </a:xfrm>
            <a:custGeom>
              <a:avLst/>
              <a:gdLst/>
              <a:ahLst/>
              <a:cxnLst/>
              <a:rect l="l" t="t" r="r" b="b"/>
              <a:pathLst>
                <a:path w="516247" h="177264">
                  <a:moveTo>
                    <a:pt x="88632" y="0"/>
                  </a:moveTo>
                  <a:lnTo>
                    <a:pt x="427615" y="0"/>
                  </a:lnTo>
                  <a:cubicBezTo>
                    <a:pt x="476565" y="0"/>
                    <a:pt x="516247" y="39682"/>
                    <a:pt x="516247" y="88632"/>
                  </a:cubicBezTo>
                  <a:lnTo>
                    <a:pt x="516247" y="88632"/>
                  </a:lnTo>
                  <a:cubicBezTo>
                    <a:pt x="516247" y="112139"/>
                    <a:pt x="506909" y="134682"/>
                    <a:pt x="490287" y="151304"/>
                  </a:cubicBezTo>
                  <a:cubicBezTo>
                    <a:pt x="473666" y="167926"/>
                    <a:pt x="451122" y="177264"/>
                    <a:pt x="427615" y="177264"/>
                  </a:cubicBezTo>
                  <a:lnTo>
                    <a:pt x="88632" y="177264"/>
                  </a:lnTo>
                  <a:cubicBezTo>
                    <a:pt x="39682" y="177264"/>
                    <a:pt x="0" y="137582"/>
                    <a:pt x="0" y="88632"/>
                  </a:cubicBezTo>
                  <a:lnTo>
                    <a:pt x="0" y="88632"/>
                  </a:lnTo>
                  <a:cubicBezTo>
                    <a:pt x="0" y="39682"/>
                    <a:pt x="39682" y="0"/>
                    <a:pt x="88632" y="0"/>
                  </a:cubicBezTo>
                  <a:close/>
                </a:path>
              </a:pathLst>
            </a:custGeom>
            <a:solidFill>
              <a:srgbClr val="002265"/>
            </a:solidFill>
            <a:ln w="38100" cap="rnd">
              <a:solidFill>
                <a:srgbClr val="0571D3"/>
              </a:solidFill>
              <a:prstDash val="solid"/>
              <a:round/>
            </a:ln>
          </p:spPr>
          <p:txBody>
            <a:bodyPr/>
            <a:lstStyle/>
            <a:p>
              <a:endParaRPr lang="en-US"/>
            </a:p>
          </p:txBody>
        </p:sp>
        <p:sp>
          <p:nvSpPr>
            <p:cNvPr id="138" name="TextBox 30">
              <a:extLst>
                <a:ext uri="{FF2B5EF4-FFF2-40B4-BE49-F238E27FC236}">
                  <a16:creationId xmlns:a16="http://schemas.microsoft.com/office/drawing/2014/main" id="{61C35BC9-CCF8-6835-B31F-309D8A1A4D4C}"/>
                </a:ext>
              </a:extLst>
            </p:cNvPr>
            <p:cNvSpPr txBox="1"/>
            <p:nvPr/>
          </p:nvSpPr>
          <p:spPr>
            <a:xfrm>
              <a:off x="0" y="-19050"/>
              <a:ext cx="516247" cy="196314"/>
            </a:xfrm>
            <a:prstGeom prst="rect">
              <a:avLst/>
            </a:prstGeom>
          </p:spPr>
          <p:txBody>
            <a:bodyPr lIns="50800" tIns="50800" rIns="50800" bIns="50800" rtlCol="0" anchor="ctr"/>
            <a:lstStyle/>
            <a:p>
              <a:pPr algn="ctr">
                <a:lnSpc>
                  <a:spcPts val="1752"/>
                </a:lnSpc>
              </a:pPr>
              <a:endParaRPr/>
            </a:p>
          </p:txBody>
        </p:sp>
      </p:grpSp>
      <p:sp>
        <p:nvSpPr>
          <p:cNvPr id="37" name="TextBox 31">
            <a:extLst>
              <a:ext uri="{FF2B5EF4-FFF2-40B4-BE49-F238E27FC236}">
                <a16:creationId xmlns:a16="http://schemas.microsoft.com/office/drawing/2014/main" id="{7BD2572E-356C-0A20-C68A-FAFF105A0AAA}"/>
              </a:ext>
            </a:extLst>
          </p:cNvPr>
          <p:cNvSpPr txBox="1"/>
          <p:nvPr/>
        </p:nvSpPr>
        <p:spPr>
          <a:xfrm>
            <a:off x="16152958" y="4198126"/>
            <a:ext cx="1554594" cy="194925"/>
          </a:xfrm>
          <a:prstGeom prst="rect">
            <a:avLst/>
          </a:prstGeom>
        </p:spPr>
        <p:txBody>
          <a:bodyPr lIns="0" tIns="0" rIns="0" bIns="0" rtlCol="0" anchor="t">
            <a:spAutoFit/>
          </a:bodyPr>
          <a:lstStyle/>
          <a:p>
            <a:pPr algn="ctr">
              <a:lnSpc>
                <a:spcPts val="1500"/>
              </a:lnSpc>
              <a:spcBef>
                <a:spcPct val="0"/>
              </a:spcBef>
            </a:pPr>
            <a:r>
              <a:rPr lang="en-US" sz="1600" b="1" dirty="0">
                <a:solidFill>
                  <a:srgbClr val="FFFFFF"/>
                </a:solidFill>
                <a:latin typeface="Montserrat" pitchFamily="2" charset="77"/>
                <a:ea typeface="DejaVu Sans Light"/>
                <a:cs typeface="DejaVu Sans Light"/>
                <a:sym typeface="DejaVu Sans Light"/>
              </a:rPr>
              <a:t>Outcome</a:t>
            </a:r>
          </a:p>
        </p:txBody>
      </p:sp>
      <p:sp>
        <p:nvSpPr>
          <p:cNvPr id="40" name="AutoShape 32">
            <a:extLst>
              <a:ext uri="{FF2B5EF4-FFF2-40B4-BE49-F238E27FC236}">
                <a16:creationId xmlns:a16="http://schemas.microsoft.com/office/drawing/2014/main" id="{DD0B75C2-B881-5578-DD25-D8FF23BD816B}"/>
              </a:ext>
            </a:extLst>
          </p:cNvPr>
          <p:cNvSpPr/>
          <p:nvPr/>
        </p:nvSpPr>
        <p:spPr>
          <a:xfrm>
            <a:off x="10228611" y="4249697"/>
            <a:ext cx="734702" cy="0"/>
          </a:xfrm>
          <a:prstGeom prst="line">
            <a:avLst/>
          </a:prstGeom>
          <a:ln w="57150" cap="flat">
            <a:solidFill>
              <a:srgbClr val="FFFFFF"/>
            </a:solidFill>
            <a:prstDash val="solid"/>
            <a:headEnd type="none" w="sm" len="sm"/>
            <a:tailEnd type="none" w="sm" len="sm"/>
          </a:ln>
        </p:spPr>
        <p:txBody>
          <a:bodyPr/>
          <a:lstStyle/>
          <a:p>
            <a:endParaRPr lang="en-US"/>
          </a:p>
        </p:txBody>
      </p:sp>
      <p:sp>
        <p:nvSpPr>
          <p:cNvPr id="41" name="AutoShape 33">
            <a:extLst>
              <a:ext uri="{FF2B5EF4-FFF2-40B4-BE49-F238E27FC236}">
                <a16:creationId xmlns:a16="http://schemas.microsoft.com/office/drawing/2014/main" id="{93809B7E-7B86-9606-26E3-9F9213732EEE}"/>
              </a:ext>
            </a:extLst>
          </p:cNvPr>
          <p:cNvSpPr/>
          <p:nvPr/>
        </p:nvSpPr>
        <p:spPr>
          <a:xfrm flipV="1">
            <a:off x="12766837" y="4249697"/>
            <a:ext cx="5714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42" name="AutoShape 34">
            <a:extLst>
              <a:ext uri="{FF2B5EF4-FFF2-40B4-BE49-F238E27FC236}">
                <a16:creationId xmlns:a16="http://schemas.microsoft.com/office/drawing/2014/main" id="{CE516738-15CB-30B4-2890-EED1085E4D80}"/>
              </a:ext>
            </a:extLst>
          </p:cNvPr>
          <p:cNvSpPr/>
          <p:nvPr/>
        </p:nvSpPr>
        <p:spPr>
          <a:xfrm>
            <a:off x="15360733" y="4249697"/>
            <a:ext cx="653485" cy="0"/>
          </a:xfrm>
          <a:prstGeom prst="line">
            <a:avLst/>
          </a:prstGeom>
          <a:ln w="57150" cap="flat">
            <a:solidFill>
              <a:srgbClr val="FFFFFF"/>
            </a:solidFill>
            <a:prstDash val="solid"/>
            <a:headEnd type="none" w="sm" len="sm"/>
            <a:tailEnd type="none" w="sm" len="sm"/>
          </a:ln>
        </p:spPr>
        <p:txBody>
          <a:bodyPr/>
          <a:lstStyle/>
          <a:p>
            <a:endParaRPr lang="en-US"/>
          </a:p>
        </p:txBody>
      </p:sp>
      <p:sp>
        <p:nvSpPr>
          <p:cNvPr id="43" name="TextBox 35">
            <a:extLst>
              <a:ext uri="{FF2B5EF4-FFF2-40B4-BE49-F238E27FC236}">
                <a16:creationId xmlns:a16="http://schemas.microsoft.com/office/drawing/2014/main" id="{D779DD6B-D1D3-CBA7-2D39-91D79E803690}"/>
              </a:ext>
            </a:extLst>
          </p:cNvPr>
          <p:cNvSpPr txBox="1"/>
          <p:nvPr/>
        </p:nvSpPr>
        <p:spPr>
          <a:xfrm>
            <a:off x="10823656" y="3251145"/>
            <a:ext cx="4937486" cy="319511"/>
          </a:xfrm>
          <a:prstGeom prst="rect">
            <a:avLst/>
          </a:prstGeom>
        </p:spPr>
        <p:txBody>
          <a:bodyPr lIns="0" tIns="0" rIns="0" bIns="0" rtlCol="0" anchor="t">
            <a:spAutoFit/>
          </a:bodyPr>
          <a:lstStyle/>
          <a:p>
            <a:pPr algn="ctr">
              <a:lnSpc>
                <a:spcPts val="2399"/>
              </a:lnSpc>
            </a:pPr>
            <a:r>
              <a:rPr lang="en-US" sz="2400" b="1" dirty="0">
                <a:solidFill>
                  <a:srgbClr val="FFFFFF"/>
                </a:solidFill>
                <a:latin typeface="Montserrat" pitchFamily="2" charset="77"/>
                <a:ea typeface="DejaVu Sans Light"/>
                <a:cs typeface="DejaVu Sans Light"/>
                <a:sym typeface="DejaVu Sans Light"/>
              </a:rPr>
              <a:t>Let’s take a deeper look !</a:t>
            </a:r>
          </a:p>
        </p:txBody>
      </p:sp>
      <p:sp>
        <p:nvSpPr>
          <p:cNvPr id="44" name="TextBox 36">
            <a:extLst>
              <a:ext uri="{FF2B5EF4-FFF2-40B4-BE49-F238E27FC236}">
                <a16:creationId xmlns:a16="http://schemas.microsoft.com/office/drawing/2014/main" id="{FACECDCC-6450-1A79-096A-BB6E5803A33E}"/>
              </a:ext>
            </a:extLst>
          </p:cNvPr>
          <p:cNvSpPr txBox="1"/>
          <p:nvPr/>
        </p:nvSpPr>
        <p:spPr>
          <a:xfrm>
            <a:off x="13692231" y="4098846"/>
            <a:ext cx="1263785" cy="194925"/>
          </a:xfrm>
          <a:prstGeom prst="rect">
            <a:avLst/>
          </a:prstGeom>
        </p:spPr>
        <p:txBody>
          <a:bodyPr lIns="0" tIns="0" rIns="0" bIns="0" rtlCol="0" anchor="t">
            <a:spAutoFit/>
          </a:bodyPr>
          <a:lstStyle/>
          <a:p>
            <a:pPr algn="ctr">
              <a:lnSpc>
                <a:spcPts val="1500"/>
              </a:lnSpc>
              <a:spcBef>
                <a:spcPct val="0"/>
              </a:spcBef>
            </a:pPr>
            <a:r>
              <a:rPr lang="en-US" sz="1600" b="1" dirty="0">
                <a:solidFill>
                  <a:srgbClr val="002265"/>
                </a:solidFill>
                <a:latin typeface="Montserrat" pitchFamily="2" charset="77"/>
                <a:ea typeface="DejaVu Sans Light"/>
                <a:cs typeface="DejaVu Sans Light"/>
                <a:sym typeface="DejaVu Sans Light"/>
              </a:rPr>
              <a:t>Execution</a:t>
            </a:r>
          </a:p>
        </p:txBody>
      </p:sp>
      <p:grpSp>
        <p:nvGrpSpPr>
          <p:cNvPr id="45" name="Group 37">
            <a:extLst>
              <a:ext uri="{FF2B5EF4-FFF2-40B4-BE49-F238E27FC236}">
                <a16:creationId xmlns:a16="http://schemas.microsoft.com/office/drawing/2014/main" id="{2F1EACD8-EDC2-62D6-587F-CC5DD72A2864}"/>
              </a:ext>
            </a:extLst>
          </p:cNvPr>
          <p:cNvGrpSpPr/>
          <p:nvPr/>
        </p:nvGrpSpPr>
        <p:grpSpPr>
          <a:xfrm>
            <a:off x="8347866" y="4970850"/>
            <a:ext cx="2148955" cy="481780"/>
            <a:chOff x="0" y="0"/>
            <a:chExt cx="601285" cy="110282"/>
          </a:xfrm>
        </p:grpSpPr>
        <p:sp>
          <p:nvSpPr>
            <p:cNvPr id="134" name="Freeform 38">
              <a:extLst>
                <a:ext uri="{FF2B5EF4-FFF2-40B4-BE49-F238E27FC236}">
                  <a16:creationId xmlns:a16="http://schemas.microsoft.com/office/drawing/2014/main" id="{A303F514-4698-A6F1-E0FF-AD139EB34ABF}"/>
                </a:ext>
              </a:extLst>
            </p:cNvPr>
            <p:cNvSpPr/>
            <p:nvPr/>
          </p:nvSpPr>
          <p:spPr>
            <a:xfrm>
              <a:off x="0" y="0"/>
              <a:ext cx="601285" cy="110282"/>
            </a:xfrm>
            <a:custGeom>
              <a:avLst/>
              <a:gdLst/>
              <a:ahLst/>
              <a:cxnLst/>
              <a:rect l="l" t="t" r="r" b="b"/>
              <a:pathLst>
                <a:path w="601285" h="110282">
                  <a:moveTo>
                    <a:pt x="55141" y="0"/>
                  </a:moveTo>
                  <a:lnTo>
                    <a:pt x="546143" y="0"/>
                  </a:lnTo>
                  <a:cubicBezTo>
                    <a:pt x="560768" y="0"/>
                    <a:pt x="574793" y="5810"/>
                    <a:pt x="585134" y="16150"/>
                  </a:cubicBezTo>
                  <a:cubicBezTo>
                    <a:pt x="595475" y="26491"/>
                    <a:pt x="601285" y="40517"/>
                    <a:pt x="601285" y="55141"/>
                  </a:cubicBezTo>
                  <a:lnTo>
                    <a:pt x="601285" y="55141"/>
                  </a:lnTo>
                  <a:cubicBezTo>
                    <a:pt x="601285" y="69766"/>
                    <a:pt x="595475" y="83791"/>
                    <a:pt x="585134" y="94132"/>
                  </a:cubicBezTo>
                  <a:cubicBezTo>
                    <a:pt x="574793" y="104473"/>
                    <a:pt x="560768" y="110282"/>
                    <a:pt x="546143" y="110282"/>
                  </a:cubicBezTo>
                  <a:lnTo>
                    <a:pt x="55141" y="110282"/>
                  </a:lnTo>
                  <a:cubicBezTo>
                    <a:pt x="40517" y="110282"/>
                    <a:pt x="26491" y="104473"/>
                    <a:pt x="16150" y="94132"/>
                  </a:cubicBezTo>
                  <a:cubicBezTo>
                    <a:pt x="5810" y="83791"/>
                    <a:pt x="0" y="69766"/>
                    <a:pt x="0" y="55141"/>
                  </a:cubicBezTo>
                  <a:lnTo>
                    <a:pt x="0" y="55141"/>
                  </a:lnTo>
                  <a:cubicBezTo>
                    <a:pt x="0" y="40517"/>
                    <a:pt x="5810" y="26491"/>
                    <a:pt x="16150" y="16150"/>
                  </a:cubicBezTo>
                  <a:cubicBezTo>
                    <a:pt x="26491" y="5810"/>
                    <a:pt x="40517" y="0"/>
                    <a:pt x="55141" y="0"/>
                  </a:cubicBezTo>
                  <a:close/>
                </a:path>
              </a:pathLst>
            </a:custGeom>
            <a:solidFill>
              <a:srgbClr val="002265"/>
            </a:solidFill>
            <a:ln w="38100" cap="rnd">
              <a:solidFill>
                <a:srgbClr val="0571D3"/>
              </a:solidFill>
              <a:prstDash val="solid"/>
              <a:round/>
            </a:ln>
          </p:spPr>
          <p:txBody>
            <a:bodyPr/>
            <a:lstStyle/>
            <a:p>
              <a:endParaRPr lang="en-US"/>
            </a:p>
          </p:txBody>
        </p:sp>
        <p:sp>
          <p:nvSpPr>
            <p:cNvPr id="136" name="TextBox 39">
              <a:extLst>
                <a:ext uri="{FF2B5EF4-FFF2-40B4-BE49-F238E27FC236}">
                  <a16:creationId xmlns:a16="http://schemas.microsoft.com/office/drawing/2014/main" id="{987A5E0B-6C9E-158D-4DB7-0D8F8469A957}"/>
                </a:ext>
              </a:extLst>
            </p:cNvPr>
            <p:cNvSpPr txBox="1"/>
            <p:nvPr/>
          </p:nvSpPr>
          <p:spPr>
            <a:xfrm>
              <a:off x="0" y="-19050"/>
              <a:ext cx="601285" cy="129332"/>
            </a:xfrm>
            <a:prstGeom prst="rect">
              <a:avLst/>
            </a:prstGeom>
          </p:spPr>
          <p:txBody>
            <a:bodyPr lIns="50800" tIns="50800" rIns="50800" bIns="50800" rtlCol="0" anchor="ctr"/>
            <a:lstStyle/>
            <a:p>
              <a:pPr algn="ctr">
                <a:lnSpc>
                  <a:spcPts val="1752"/>
                </a:lnSpc>
              </a:pPr>
              <a:endParaRPr/>
            </a:p>
          </p:txBody>
        </p:sp>
      </p:grpSp>
      <p:grpSp>
        <p:nvGrpSpPr>
          <p:cNvPr id="46" name="Group 40">
            <a:extLst>
              <a:ext uri="{FF2B5EF4-FFF2-40B4-BE49-F238E27FC236}">
                <a16:creationId xmlns:a16="http://schemas.microsoft.com/office/drawing/2014/main" id="{BF67DF15-56F8-3A7A-EFED-F3159F472649}"/>
              </a:ext>
            </a:extLst>
          </p:cNvPr>
          <p:cNvGrpSpPr/>
          <p:nvPr/>
        </p:nvGrpSpPr>
        <p:grpSpPr>
          <a:xfrm>
            <a:off x="8417229" y="5837619"/>
            <a:ext cx="1900222" cy="3068146"/>
            <a:chOff x="0" y="0"/>
            <a:chExt cx="531688" cy="702318"/>
          </a:xfrm>
        </p:grpSpPr>
        <p:sp>
          <p:nvSpPr>
            <p:cNvPr id="132" name="Freeform 41">
              <a:extLst>
                <a:ext uri="{FF2B5EF4-FFF2-40B4-BE49-F238E27FC236}">
                  <a16:creationId xmlns:a16="http://schemas.microsoft.com/office/drawing/2014/main" id="{9623C35A-CD27-2DAF-222B-E517F90D014F}"/>
                </a:ext>
              </a:extLst>
            </p:cNvPr>
            <p:cNvSpPr/>
            <p:nvPr/>
          </p:nvSpPr>
          <p:spPr>
            <a:xfrm>
              <a:off x="0" y="0"/>
              <a:ext cx="531688" cy="702318"/>
            </a:xfrm>
            <a:custGeom>
              <a:avLst/>
              <a:gdLst/>
              <a:ahLst/>
              <a:cxnLst/>
              <a:rect l="l" t="t" r="r" b="b"/>
              <a:pathLst>
                <a:path w="531688" h="702318">
                  <a:moveTo>
                    <a:pt x="50757" y="0"/>
                  </a:moveTo>
                  <a:lnTo>
                    <a:pt x="480931" y="0"/>
                  </a:lnTo>
                  <a:cubicBezTo>
                    <a:pt x="494393" y="0"/>
                    <a:pt x="507303" y="5348"/>
                    <a:pt x="516822" y="14866"/>
                  </a:cubicBezTo>
                  <a:cubicBezTo>
                    <a:pt x="526341" y="24385"/>
                    <a:pt x="531688" y="37296"/>
                    <a:pt x="531688" y="50757"/>
                  </a:cubicBezTo>
                  <a:lnTo>
                    <a:pt x="531688" y="651561"/>
                  </a:lnTo>
                  <a:cubicBezTo>
                    <a:pt x="531688" y="665023"/>
                    <a:pt x="526341" y="677933"/>
                    <a:pt x="516822" y="687452"/>
                  </a:cubicBezTo>
                  <a:cubicBezTo>
                    <a:pt x="507303" y="696971"/>
                    <a:pt x="494393" y="702318"/>
                    <a:pt x="480931" y="702318"/>
                  </a:cubicBezTo>
                  <a:lnTo>
                    <a:pt x="50757" y="702318"/>
                  </a:lnTo>
                  <a:cubicBezTo>
                    <a:pt x="37296" y="702318"/>
                    <a:pt x="24385" y="696971"/>
                    <a:pt x="14866" y="687452"/>
                  </a:cubicBezTo>
                  <a:cubicBezTo>
                    <a:pt x="5348" y="677933"/>
                    <a:pt x="0" y="665023"/>
                    <a:pt x="0" y="651561"/>
                  </a:cubicBezTo>
                  <a:lnTo>
                    <a:pt x="0" y="50757"/>
                  </a:lnTo>
                  <a:cubicBezTo>
                    <a:pt x="0" y="37296"/>
                    <a:pt x="5348" y="24385"/>
                    <a:pt x="14866" y="14866"/>
                  </a:cubicBezTo>
                  <a:cubicBezTo>
                    <a:pt x="24385" y="5348"/>
                    <a:pt x="37296" y="0"/>
                    <a:pt x="50757" y="0"/>
                  </a:cubicBezTo>
                  <a:close/>
                </a:path>
              </a:pathLst>
            </a:custGeom>
            <a:solidFill>
              <a:srgbClr val="8ACEFF"/>
            </a:solidFill>
            <a:ln w="38100" cap="sq">
              <a:solidFill>
                <a:srgbClr val="0571D3"/>
              </a:solidFill>
              <a:prstDash val="solid"/>
              <a:miter/>
            </a:ln>
          </p:spPr>
          <p:txBody>
            <a:bodyPr/>
            <a:lstStyle/>
            <a:p>
              <a:endParaRPr lang="en-US"/>
            </a:p>
          </p:txBody>
        </p:sp>
        <p:sp>
          <p:nvSpPr>
            <p:cNvPr id="133" name="TextBox 42">
              <a:extLst>
                <a:ext uri="{FF2B5EF4-FFF2-40B4-BE49-F238E27FC236}">
                  <a16:creationId xmlns:a16="http://schemas.microsoft.com/office/drawing/2014/main" id="{5A8B0DE2-4B6A-542D-45EC-7BA53799765F}"/>
                </a:ext>
              </a:extLst>
            </p:cNvPr>
            <p:cNvSpPr txBox="1"/>
            <p:nvPr/>
          </p:nvSpPr>
          <p:spPr>
            <a:xfrm>
              <a:off x="0" y="-38100"/>
              <a:ext cx="531688" cy="740418"/>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47" name="Group 43">
            <a:extLst>
              <a:ext uri="{FF2B5EF4-FFF2-40B4-BE49-F238E27FC236}">
                <a16:creationId xmlns:a16="http://schemas.microsoft.com/office/drawing/2014/main" id="{C35EDB72-7642-FAD3-A486-429D8416D50E}"/>
              </a:ext>
            </a:extLst>
          </p:cNvPr>
          <p:cNvGrpSpPr/>
          <p:nvPr/>
        </p:nvGrpSpPr>
        <p:grpSpPr>
          <a:xfrm>
            <a:off x="8503031" y="6021088"/>
            <a:ext cx="1244832" cy="957065"/>
            <a:chOff x="0" y="0"/>
            <a:chExt cx="348308" cy="219078"/>
          </a:xfrm>
        </p:grpSpPr>
        <p:sp>
          <p:nvSpPr>
            <p:cNvPr id="130" name="Freeform 44">
              <a:extLst>
                <a:ext uri="{FF2B5EF4-FFF2-40B4-BE49-F238E27FC236}">
                  <a16:creationId xmlns:a16="http://schemas.microsoft.com/office/drawing/2014/main" id="{FAD3C988-7BD4-6048-7ACC-DCF25FEB1073}"/>
                </a:ext>
              </a:extLst>
            </p:cNvPr>
            <p:cNvSpPr/>
            <p:nvPr/>
          </p:nvSpPr>
          <p:spPr>
            <a:xfrm>
              <a:off x="0" y="0"/>
              <a:ext cx="348308" cy="219078"/>
            </a:xfrm>
            <a:custGeom>
              <a:avLst/>
              <a:gdLst/>
              <a:ahLst/>
              <a:cxnLst/>
              <a:rect l="l" t="t" r="r" b="b"/>
              <a:pathLst>
                <a:path w="348308" h="219078">
                  <a:moveTo>
                    <a:pt x="38740" y="0"/>
                  </a:moveTo>
                  <a:lnTo>
                    <a:pt x="309568" y="0"/>
                  </a:lnTo>
                  <a:cubicBezTo>
                    <a:pt x="319842" y="0"/>
                    <a:pt x="329696" y="4082"/>
                    <a:pt x="336961" y="11347"/>
                  </a:cubicBezTo>
                  <a:cubicBezTo>
                    <a:pt x="344227" y="18612"/>
                    <a:pt x="348308" y="28466"/>
                    <a:pt x="348308" y="38740"/>
                  </a:cubicBezTo>
                  <a:lnTo>
                    <a:pt x="348308" y="180338"/>
                  </a:lnTo>
                  <a:cubicBezTo>
                    <a:pt x="348308" y="201734"/>
                    <a:pt x="330963" y="219078"/>
                    <a:pt x="309568" y="219078"/>
                  </a:cubicBezTo>
                  <a:lnTo>
                    <a:pt x="38740" y="219078"/>
                  </a:lnTo>
                  <a:cubicBezTo>
                    <a:pt x="28466" y="219078"/>
                    <a:pt x="18612" y="214997"/>
                    <a:pt x="11347" y="207732"/>
                  </a:cubicBezTo>
                  <a:cubicBezTo>
                    <a:pt x="4082" y="200466"/>
                    <a:pt x="0" y="190613"/>
                    <a:pt x="0" y="180338"/>
                  </a:cubicBezTo>
                  <a:lnTo>
                    <a:pt x="0" y="38740"/>
                  </a:lnTo>
                  <a:cubicBezTo>
                    <a:pt x="0" y="28466"/>
                    <a:pt x="4082" y="18612"/>
                    <a:pt x="11347" y="11347"/>
                  </a:cubicBezTo>
                  <a:cubicBezTo>
                    <a:pt x="18612" y="4082"/>
                    <a:pt x="28466" y="0"/>
                    <a:pt x="38740" y="0"/>
                  </a:cubicBezTo>
                  <a:close/>
                </a:path>
              </a:pathLst>
            </a:custGeom>
            <a:solidFill>
              <a:srgbClr val="FFFFFF"/>
            </a:solidFill>
          </p:spPr>
          <p:txBody>
            <a:bodyPr/>
            <a:lstStyle/>
            <a:p>
              <a:endParaRPr lang="en-US"/>
            </a:p>
          </p:txBody>
        </p:sp>
        <p:sp>
          <p:nvSpPr>
            <p:cNvPr id="131" name="TextBox 45">
              <a:extLst>
                <a:ext uri="{FF2B5EF4-FFF2-40B4-BE49-F238E27FC236}">
                  <a16:creationId xmlns:a16="http://schemas.microsoft.com/office/drawing/2014/main" id="{621E70BC-63E2-FC7E-F197-B67F1E056E0B}"/>
                </a:ext>
              </a:extLst>
            </p:cNvPr>
            <p:cNvSpPr txBox="1"/>
            <p:nvPr/>
          </p:nvSpPr>
          <p:spPr>
            <a:xfrm>
              <a:off x="0" y="-19050"/>
              <a:ext cx="348308" cy="238128"/>
            </a:xfrm>
            <a:prstGeom prst="rect">
              <a:avLst/>
            </a:prstGeom>
          </p:spPr>
          <p:txBody>
            <a:bodyPr lIns="50800" tIns="50800" rIns="50800" bIns="50800" rtlCol="0" anchor="ctr"/>
            <a:lstStyle/>
            <a:p>
              <a:pPr algn="ctr">
                <a:lnSpc>
                  <a:spcPts val="1752"/>
                </a:lnSpc>
              </a:pPr>
              <a:endParaRPr/>
            </a:p>
          </p:txBody>
        </p:sp>
      </p:grpSp>
      <p:sp>
        <p:nvSpPr>
          <p:cNvPr id="84" name="TextBox 46">
            <a:extLst>
              <a:ext uri="{FF2B5EF4-FFF2-40B4-BE49-F238E27FC236}">
                <a16:creationId xmlns:a16="http://schemas.microsoft.com/office/drawing/2014/main" id="{2FD7EA1F-4007-91EA-AD68-ED857E94E54B}"/>
              </a:ext>
            </a:extLst>
          </p:cNvPr>
          <p:cNvSpPr txBox="1"/>
          <p:nvPr/>
        </p:nvSpPr>
        <p:spPr>
          <a:xfrm>
            <a:off x="8616691" y="5144952"/>
            <a:ext cx="1263785" cy="153888"/>
          </a:xfrm>
          <a:prstGeom prst="rect">
            <a:avLst/>
          </a:prstGeom>
        </p:spPr>
        <p:txBody>
          <a:bodyPr lIns="0" tIns="0" rIns="0" bIns="0" rtlCol="0" anchor="t">
            <a:spAutoFit/>
          </a:bodyPr>
          <a:lstStyle/>
          <a:p>
            <a:pPr algn="ctr">
              <a:lnSpc>
                <a:spcPts val="1200"/>
              </a:lnSpc>
              <a:spcBef>
                <a:spcPct val="0"/>
              </a:spcBef>
            </a:pPr>
            <a:r>
              <a:rPr lang="en-US" sz="1200" dirty="0">
                <a:solidFill>
                  <a:srgbClr val="FFFFFF"/>
                </a:solidFill>
                <a:latin typeface="Montserrat" pitchFamily="2" charset="77"/>
                <a:ea typeface="DejaVu Sans Light"/>
                <a:cs typeface="DejaVu Sans Light"/>
                <a:sym typeface="DejaVu Sans Light"/>
              </a:rPr>
              <a:t>Ask Arvis</a:t>
            </a:r>
          </a:p>
        </p:txBody>
      </p:sp>
      <p:sp>
        <p:nvSpPr>
          <p:cNvPr id="85" name="TextBox 47">
            <a:extLst>
              <a:ext uri="{FF2B5EF4-FFF2-40B4-BE49-F238E27FC236}">
                <a16:creationId xmlns:a16="http://schemas.microsoft.com/office/drawing/2014/main" id="{AAA2B5A2-CE6F-070E-A175-8B841662281D}"/>
              </a:ext>
            </a:extLst>
          </p:cNvPr>
          <p:cNvSpPr txBox="1"/>
          <p:nvPr/>
        </p:nvSpPr>
        <p:spPr>
          <a:xfrm>
            <a:off x="8538487" y="6056349"/>
            <a:ext cx="974487" cy="707846"/>
          </a:xfrm>
          <a:prstGeom prst="rect">
            <a:avLst/>
          </a:prstGeom>
        </p:spPr>
        <p:txBody>
          <a:bodyPr lIns="0" tIns="0" rIns="0" bIns="0" rtlCol="0" anchor="t">
            <a:spAutoFit/>
          </a:bodyPr>
          <a:lstStyle/>
          <a:p>
            <a:pPr algn="ctr">
              <a:lnSpc>
                <a:spcPts val="1200"/>
              </a:lnSpc>
            </a:pPr>
            <a:r>
              <a:rPr lang="en-US" sz="800" dirty="0">
                <a:solidFill>
                  <a:srgbClr val="002265"/>
                </a:solidFill>
                <a:latin typeface="DejaVu Sans Light"/>
                <a:ea typeface="DejaVu Sans Light"/>
                <a:cs typeface="DejaVu Sans Light"/>
                <a:sym typeface="DejaVu Sans Light"/>
              </a:rPr>
              <a:t>I’m Arvis, </a:t>
            </a:r>
          </a:p>
          <a:p>
            <a:pPr algn="ctr">
              <a:lnSpc>
                <a:spcPts val="1200"/>
              </a:lnSpc>
            </a:pPr>
            <a:r>
              <a:rPr lang="en-US" sz="800" dirty="0">
                <a:solidFill>
                  <a:srgbClr val="002265"/>
                </a:solidFill>
                <a:latin typeface="DejaVu Sans Light"/>
                <a:ea typeface="DejaVu Sans Light"/>
                <a:cs typeface="DejaVu Sans Light"/>
                <a:sym typeface="DejaVu Sans Light"/>
              </a:rPr>
              <a:t>your trusted </a:t>
            </a:r>
          </a:p>
          <a:p>
            <a:pPr algn="ctr">
              <a:lnSpc>
                <a:spcPts val="1200"/>
              </a:lnSpc>
              <a:spcBef>
                <a:spcPct val="0"/>
              </a:spcBef>
            </a:pPr>
            <a:r>
              <a:rPr lang="en-US" sz="800" dirty="0">
                <a:solidFill>
                  <a:srgbClr val="002265"/>
                </a:solidFill>
                <a:latin typeface="DejaVu Sans Light"/>
                <a:ea typeface="DejaVu Sans Light"/>
                <a:cs typeface="DejaVu Sans Light"/>
                <a:sym typeface="DejaVu Sans Light"/>
              </a:rPr>
              <a:t>AI Assistant</a:t>
            </a:r>
          </a:p>
        </p:txBody>
      </p:sp>
      <p:grpSp>
        <p:nvGrpSpPr>
          <p:cNvPr id="86" name="Group 48">
            <a:extLst>
              <a:ext uri="{FF2B5EF4-FFF2-40B4-BE49-F238E27FC236}">
                <a16:creationId xmlns:a16="http://schemas.microsoft.com/office/drawing/2014/main" id="{691EF2F2-3DE0-4CB7-7E76-0A5DF394F103}"/>
              </a:ext>
            </a:extLst>
          </p:cNvPr>
          <p:cNvGrpSpPr/>
          <p:nvPr/>
        </p:nvGrpSpPr>
        <p:grpSpPr>
          <a:xfrm>
            <a:off x="8727598" y="7230988"/>
            <a:ext cx="1410579" cy="957065"/>
            <a:chOff x="0" y="0"/>
            <a:chExt cx="394684" cy="219078"/>
          </a:xfrm>
        </p:grpSpPr>
        <p:sp>
          <p:nvSpPr>
            <p:cNvPr id="128" name="Freeform 49">
              <a:extLst>
                <a:ext uri="{FF2B5EF4-FFF2-40B4-BE49-F238E27FC236}">
                  <a16:creationId xmlns:a16="http://schemas.microsoft.com/office/drawing/2014/main" id="{45A6B9AB-C1B7-3EA8-EB3D-3E80D51A1469}"/>
                </a:ext>
              </a:extLst>
            </p:cNvPr>
            <p:cNvSpPr/>
            <p:nvPr/>
          </p:nvSpPr>
          <p:spPr>
            <a:xfrm>
              <a:off x="0" y="0"/>
              <a:ext cx="394684" cy="219078"/>
            </a:xfrm>
            <a:custGeom>
              <a:avLst/>
              <a:gdLst/>
              <a:ahLst/>
              <a:cxnLst/>
              <a:rect l="l" t="t" r="r" b="b"/>
              <a:pathLst>
                <a:path w="394684" h="219078">
                  <a:moveTo>
                    <a:pt x="34188" y="0"/>
                  </a:moveTo>
                  <a:lnTo>
                    <a:pt x="360496" y="0"/>
                  </a:lnTo>
                  <a:cubicBezTo>
                    <a:pt x="379378" y="0"/>
                    <a:pt x="394684" y="15307"/>
                    <a:pt x="394684" y="34188"/>
                  </a:cubicBezTo>
                  <a:lnTo>
                    <a:pt x="394684" y="184890"/>
                  </a:lnTo>
                  <a:cubicBezTo>
                    <a:pt x="394684" y="203772"/>
                    <a:pt x="379378" y="219078"/>
                    <a:pt x="360496" y="219078"/>
                  </a:cubicBezTo>
                  <a:lnTo>
                    <a:pt x="34188" y="219078"/>
                  </a:lnTo>
                  <a:cubicBezTo>
                    <a:pt x="15307" y="219078"/>
                    <a:pt x="0" y="203772"/>
                    <a:pt x="0" y="184890"/>
                  </a:cubicBezTo>
                  <a:lnTo>
                    <a:pt x="0" y="34188"/>
                  </a:lnTo>
                  <a:cubicBezTo>
                    <a:pt x="0" y="15307"/>
                    <a:pt x="15307" y="0"/>
                    <a:pt x="34188" y="0"/>
                  </a:cubicBezTo>
                  <a:close/>
                </a:path>
              </a:pathLst>
            </a:custGeom>
            <a:solidFill>
              <a:srgbClr val="FFFFFF"/>
            </a:solidFill>
          </p:spPr>
          <p:txBody>
            <a:bodyPr/>
            <a:lstStyle/>
            <a:p>
              <a:endParaRPr lang="en-US"/>
            </a:p>
          </p:txBody>
        </p:sp>
        <p:sp>
          <p:nvSpPr>
            <p:cNvPr id="129" name="TextBox 50">
              <a:extLst>
                <a:ext uri="{FF2B5EF4-FFF2-40B4-BE49-F238E27FC236}">
                  <a16:creationId xmlns:a16="http://schemas.microsoft.com/office/drawing/2014/main" id="{01866BBD-EF1C-8378-22EA-211E900FB40D}"/>
                </a:ext>
              </a:extLst>
            </p:cNvPr>
            <p:cNvSpPr txBox="1"/>
            <p:nvPr/>
          </p:nvSpPr>
          <p:spPr>
            <a:xfrm>
              <a:off x="0" y="-19050"/>
              <a:ext cx="394684" cy="238128"/>
            </a:xfrm>
            <a:prstGeom prst="rect">
              <a:avLst/>
            </a:prstGeom>
          </p:spPr>
          <p:txBody>
            <a:bodyPr lIns="50800" tIns="50800" rIns="50800" bIns="50800" rtlCol="0" anchor="ctr"/>
            <a:lstStyle/>
            <a:p>
              <a:pPr algn="ctr">
                <a:lnSpc>
                  <a:spcPts val="1752"/>
                </a:lnSpc>
              </a:pPr>
              <a:endParaRPr/>
            </a:p>
          </p:txBody>
        </p:sp>
      </p:grpSp>
      <p:sp>
        <p:nvSpPr>
          <p:cNvPr id="87" name="TextBox 51">
            <a:extLst>
              <a:ext uri="{FF2B5EF4-FFF2-40B4-BE49-F238E27FC236}">
                <a16:creationId xmlns:a16="http://schemas.microsoft.com/office/drawing/2014/main" id="{03D3C847-28CF-B137-A131-238FEEDB8E67}"/>
              </a:ext>
            </a:extLst>
          </p:cNvPr>
          <p:cNvSpPr txBox="1"/>
          <p:nvPr/>
        </p:nvSpPr>
        <p:spPr>
          <a:xfrm>
            <a:off x="8945643" y="7347027"/>
            <a:ext cx="1061596" cy="707846"/>
          </a:xfrm>
          <a:prstGeom prst="rect">
            <a:avLst/>
          </a:prstGeom>
        </p:spPr>
        <p:txBody>
          <a:bodyPr lIns="0" tIns="0" rIns="0" bIns="0" rtlCol="0" anchor="t">
            <a:spAutoFit/>
          </a:bodyPr>
          <a:lstStyle/>
          <a:p>
            <a:pPr algn="ctr">
              <a:lnSpc>
                <a:spcPts val="1200"/>
              </a:lnSpc>
              <a:spcBef>
                <a:spcPct val="0"/>
              </a:spcBef>
            </a:pPr>
            <a:r>
              <a:rPr lang="en-US" sz="800">
                <a:solidFill>
                  <a:srgbClr val="002265"/>
                </a:solidFill>
                <a:latin typeface="DejaVu Sans Light"/>
                <a:ea typeface="DejaVu Sans Light"/>
                <a:cs typeface="DejaVu Sans Light"/>
                <a:sym typeface="DejaVu Sans Light"/>
              </a:rPr>
              <a:t>Which dataset consists salary information</a:t>
            </a:r>
          </a:p>
        </p:txBody>
      </p:sp>
      <p:grpSp>
        <p:nvGrpSpPr>
          <p:cNvPr id="88" name="Group 52">
            <a:extLst>
              <a:ext uri="{FF2B5EF4-FFF2-40B4-BE49-F238E27FC236}">
                <a16:creationId xmlns:a16="http://schemas.microsoft.com/office/drawing/2014/main" id="{EDCEF23F-F8E3-3D22-4A68-7308A9EAED3F}"/>
              </a:ext>
            </a:extLst>
          </p:cNvPr>
          <p:cNvGrpSpPr/>
          <p:nvPr/>
        </p:nvGrpSpPr>
        <p:grpSpPr>
          <a:xfrm>
            <a:off x="10736834" y="4826390"/>
            <a:ext cx="2328553" cy="770699"/>
            <a:chOff x="0" y="0"/>
            <a:chExt cx="651537" cy="176418"/>
          </a:xfrm>
        </p:grpSpPr>
        <p:sp>
          <p:nvSpPr>
            <p:cNvPr id="126" name="Freeform 53">
              <a:extLst>
                <a:ext uri="{FF2B5EF4-FFF2-40B4-BE49-F238E27FC236}">
                  <a16:creationId xmlns:a16="http://schemas.microsoft.com/office/drawing/2014/main" id="{3B8E3C87-1FE1-90FE-0973-0ED661E4485B}"/>
                </a:ext>
              </a:extLst>
            </p:cNvPr>
            <p:cNvSpPr/>
            <p:nvPr/>
          </p:nvSpPr>
          <p:spPr>
            <a:xfrm>
              <a:off x="0" y="0"/>
              <a:ext cx="651537" cy="176418"/>
            </a:xfrm>
            <a:custGeom>
              <a:avLst/>
              <a:gdLst/>
              <a:ahLst/>
              <a:cxnLst/>
              <a:rect l="l" t="t" r="r" b="b"/>
              <a:pathLst>
                <a:path w="651537" h="176418">
                  <a:moveTo>
                    <a:pt x="88209" y="0"/>
                  </a:moveTo>
                  <a:lnTo>
                    <a:pt x="563328" y="0"/>
                  </a:lnTo>
                  <a:cubicBezTo>
                    <a:pt x="586722" y="0"/>
                    <a:pt x="609158" y="9293"/>
                    <a:pt x="625701" y="25836"/>
                  </a:cubicBezTo>
                  <a:cubicBezTo>
                    <a:pt x="642243" y="42378"/>
                    <a:pt x="651537" y="64814"/>
                    <a:pt x="651537" y="88209"/>
                  </a:cubicBezTo>
                  <a:lnTo>
                    <a:pt x="651537" y="88209"/>
                  </a:lnTo>
                  <a:cubicBezTo>
                    <a:pt x="651537" y="111603"/>
                    <a:pt x="642243" y="134040"/>
                    <a:pt x="625701" y="150582"/>
                  </a:cubicBezTo>
                  <a:cubicBezTo>
                    <a:pt x="609158" y="167124"/>
                    <a:pt x="586722" y="176418"/>
                    <a:pt x="563328" y="176418"/>
                  </a:cubicBezTo>
                  <a:lnTo>
                    <a:pt x="88209" y="176418"/>
                  </a:lnTo>
                  <a:cubicBezTo>
                    <a:pt x="64814" y="176418"/>
                    <a:pt x="42378" y="167124"/>
                    <a:pt x="25836" y="150582"/>
                  </a:cubicBezTo>
                  <a:cubicBezTo>
                    <a:pt x="9293" y="134040"/>
                    <a:pt x="0" y="111603"/>
                    <a:pt x="0" y="88209"/>
                  </a:cubicBezTo>
                  <a:lnTo>
                    <a:pt x="0" y="88209"/>
                  </a:lnTo>
                  <a:cubicBezTo>
                    <a:pt x="0" y="64814"/>
                    <a:pt x="9293" y="42378"/>
                    <a:pt x="25836" y="25836"/>
                  </a:cubicBezTo>
                  <a:cubicBezTo>
                    <a:pt x="42378" y="9293"/>
                    <a:pt x="64814" y="0"/>
                    <a:pt x="88209" y="0"/>
                  </a:cubicBezTo>
                  <a:close/>
                </a:path>
              </a:pathLst>
            </a:custGeom>
            <a:solidFill>
              <a:srgbClr val="002265"/>
            </a:solidFill>
            <a:ln w="38100" cap="rnd">
              <a:solidFill>
                <a:srgbClr val="0571D3"/>
              </a:solidFill>
              <a:prstDash val="solid"/>
              <a:round/>
            </a:ln>
          </p:spPr>
          <p:txBody>
            <a:bodyPr/>
            <a:lstStyle/>
            <a:p>
              <a:endParaRPr lang="en-US"/>
            </a:p>
          </p:txBody>
        </p:sp>
        <p:sp>
          <p:nvSpPr>
            <p:cNvPr id="127" name="TextBox 54">
              <a:extLst>
                <a:ext uri="{FF2B5EF4-FFF2-40B4-BE49-F238E27FC236}">
                  <a16:creationId xmlns:a16="http://schemas.microsoft.com/office/drawing/2014/main" id="{A288A0AB-4C9E-7578-4CE0-F83256FEFE94}"/>
                </a:ext>
              </a:extLst>
            </p:cNvPr>
            <p:cNvSpPr txBox="1"/>
            <p:nvPr/>
          </p:nvSpPr>
          <p:spPr>
            <a:xfrm>
              <a:off x="0" y="-19050"/>
              <a:ext cx="651537" cy="195468"/>
            </a:xfrm>
            <a:prstGeom prst="rect">
              <a:avLst/>
            </a:prstGeom>
          </p:spPr>
          <p:txBody>
            <a:bodyPr lIns="50800" tIns="50800" rIns="50800" bIns="50800" rtlCol="0" anchor="ctr"/>
            <a:lstStyle/>
            <a:p>
              <a:pPr algn="ctr">
                <a:lnSpc>
                  <a:spcPts val="1752"/>
                </a:lnSpc>
              </a:pPr>
              <a:endParaRPr/>
            </a:p>
          </p:txBody>
        </p:sp>
      </p:grpSp>
      <p:sp>
        <p:nvSpPr>
          <p:cNvPr id="89" name="TextBox 55">
            <a:extLst>
              <a:ext uri="{FF2B5EF4-FFF2-40B4-BE49-F238E27FC236}">
                <a16:creationId xmlns:a16="http://schemas.microsoft.com/office/drawing/2014/main" id="{982D6684-058B-827D-262D-6B4A29E6D720}"/>
              </a:ext>
            </a:extLst>
          </p:cNvPr>
          <p:cNvSpPr txBox="1"/>
          <p:nvPr/>
        </p:nvSpPr>
        <p:spPr>
          <a:xfrm>
            <a:off x="10823656" y="5032354"/>
            <a:ext cx="2099071" cy="307777"/>
          </a:xfrm>
          <a:prstGeom prst="rect">
            <a:avLst/>
          </a:prstGeom>
        </p:spPr>
        <p:txBody>
          <a:bodyPr lIns="0" tIns="0" rIns="0" bIns="0" rtlCol="0" anchor="t">
            <a:spAutoFit/>
          </a:bodyPr>
          <a:lstStyle/>
          <a:p>
            <a:pPr algn="ctr">
              <a:lnSpc>
                <a:spcPts val="1200"/>
              </a:lnSpc>
              <a:spcBef>
                <a:spcPct val="0"/>
              </a:spcBef>
            </a:pPr>
            <a:r>
              <a:rPr lang="en-US" sz="1000" b="1" dirty="0">
                <a:solidFill>
                  <a:schemeClr val="bg1"/>
                </a:solidFill>
                <a:latin typeface="Montserrat" pitchFamily="2" charset="77"/>
                <a:ea typeface="DejaVu Sans Light"/>
                <a:cs typeface="DejaVu Sans Light"/>
                <a:sym typeface="DejaVu Sans Light"/>
              </a:rPr>
              <a:t>Arvis picks the context(topic) and follows the instruction</a:t>
            </a:r>
          </a:p>
        </p:txBody>
      </p:sp>
      <p:grpSp>
        <p:nvGrpSpPr>
          <p:cNvPr id="90" name="Group 56">
            <a:extLst>
              <a:ext uri="{FF2B5EF4-FFF2-40B4-BE49-F238E27FC236}">
                <a16:creationId xmlns:a16="http://schemas.microsoft.com/office/drawing/2014/main" id="{C088394C-2DDE-DE87-94F5-0F21CF98BAFD}"/>
              </a:ext>
            </a:extLst>
          </p:cNvPr>
          <p:cNvGrpSpPr/>
          <p:nvPr/>
        </p:nvGrpSpPr>
        <p:grpSpPr>
          <a:xfrm>
            <a:off x="10946372" y="5837619"/>
            <a:ext cx="1900222" cy="3068146"/>
            <a:chOff x="0" y="0"/>
            <a:chExt cx="531688" cy="702318"/>
          </a:xfrm>
        </p:grpSpPr>
        <p:sp>
          <p:nvSpPr>
            <p:cNvPr id="124" name="Freeform 57">
              <a:extLst>
                <a:ext uri="{FF2B5EF4-FFF2-40B4-BE49-F238E27FC236}">
                  <a16:creationId xmlns:a16="http://schemas.microsoft.com/office/drawing/2014/main" id="{7022E56F-DF89-1EE4-1A3A-90F45E3CDA11}"/>
                </a:ext>
              </a:extLst>
            </p:cNvPr>
            <p:cNvSpPr/>
            <p:nvPr/>
          </p:nvSpPr>
          <p:spPr>
            <a:xfrm>
              <a:off x="0" y="0"/>
              <a:ext cx="531688" cy="702318"/>
            </a:xfrm>
            <a:custGeom>
              <a:avLst/>
              <a:gdLst/>
              <a:ahLst/>
              <a:cxnLst/>
              <a:rect l="l" t="t" r="r" b="b"/>
              <a:pathLst>
                <a:path w="531688" h="702318">
                  <a:moveTo>
                    <a:pt x="50757" y="0"/>
                  </a:moveTo>
                  <a:lnTo>
                    <a:pt x="480931" y="0"/>
                  </a:lnTo>
                  <a:cubicBezTo>
                    <a:pt x="494393" y="0"/>
                    <a:pt x="507303" y="5348"/>
                    <a:pt x="516822" y="14866"/>
                  </a:cubicBezTo>
                  <a:cubicBezTo>
                    <a:pt x="526341" y="24385"/>
                    <a:pt x="531688" y="37296"/>
                    <a:pt x="531688" y="50757"/>
                  </a:cubicBezTo>
                  <a:lnTo>
                    <a:pt x="531688" y="651561"/>
                  </a:lnTo>
                  <a:cubicBezTo>
                    <a:pt x="531688" y="665023"/>
                    <a:pt x="526341" y="677933"/>
                    <a:pt x="516822" y="687452"/>
                  </a:cubicBezTo>
                  <a:cubicBezTo>
                    <a:pt x="507303" y="696971"/>
                    <a:pt x="494393" y="702318"/>
                    <a:pt x="480931" y="702318"/>
                  </a:cubicBezTo>
                  <a:lnTo>
                    <a:pt x="50757" y="702318"/>
                  </a:lnTo>
                  <a:cubicBezTo>
                    <a:pt x="37296" y="702318"/>
                    <a:pt x="24385" y="696971"/>
                    <a:pt x="14866" y="687452"/>
                  </a:cubicBezTo>
                  <a:cubicBezTo>
                    <a:pt x="5348" y="677933"/>
                    <a:pt x="0" y="665023"/>
                    <a:pt x="0" y="651561"/>
                  </a:cubicBezTo>
                  <a:lnTo>
                    <a:pt x="0" y="50757"/>
                  </a:lnTo>
                  <a:cubicBezTo>
                    <a:pt x="0" y="37296"/>
                    <a:pt x="5348" y="24385"/>
                    <a:pt x="14866" y="14866"/>
                  </a:cubicBezTo>
                  <a:cubicBezTo>
                    <a:pt x="24385" y="5348"/>
                    <a:pt x="37296" y="0"/>
                    <a:pt x="50757" y="0"/>
                  </a:cubicBezTo>
                  <a:close/>
                </a:path>
              </a:pathLst>
            </a:custGeom>
            <a:solidFill>
              <a:srgbClr val="8ACEFF"/>
            </a:solidFill>
            <a:ln w="38100" cap="sq">
              <a:solidFill>
                <a:srgbClr val="0571D3"/>
              </a:solidFill>
              <a:prstDash val="solid"/>
              <a:miter/>
            </a:ln>
          </p:spPr>
          <p:txBody>
            <a:bodyPr/>
            <a:lstStyle/>
            <a:p>
              <a:endParaRPr lang="en-US"/>
            </a:p>
          </p:txBody>
        </p:sp>
        <p:sp>
          <p:nvSpPr>
            <p:cNvPr id="125" name="TextBox 58">
              <a:extLst>
                <a:ext uri="{FF2B5EF4-FFF2-40B4-BE49-F238E27FC236}">
                  <a16:creationId xmlns:a16="http://schemas.microsoft.com/office/drawing/2014/main" id="{01E719D9-422D-7BD6-605C-865D4F88D999}"/>
                </a:ext>
              </a:extLst>
            </p:cNvPr>
            <p:cNvSpPr txBox="1"/>
            <p:nvPr/>
          </p:nvSpPr>
          <p:spPr>
            <a:xfrm>
              <a:off x="0" y="-38100"/>
              <a:ext cx="531688" cy="740418"/>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91" name="Group 59">
            <a:extLst>
              <a:ext uri="{FF2B5EF4-FFF2-40B4-BE49-F238E27FC236}">
                <a16:creationId xmlns:a16="http://schemas.microsoft.com/office/drawing/2014/main" id="{E6FBC33B-13DA-9829-96D5-26AFE6A4F8A9}"/>
              </a:ext>
            </a:extLst>
          </p:cNvPr>
          <p:cNvGrpSpPr/>
          <p:nvPr/>
        </p:nvGrpSpPr>
        <p:grpSpPr>
          <a:xfrm>
            <a:off x="11026829" y="6433470"/>
            <a:ext cx="1739307" cy="430963"/>
            <a:chOff x="0" y="0"/>
            <a:chExt cx="486664" cy="98650"/>
          </a:xfrm>
        </p:grpSpPr>
        <p:sp>
          <p:nvSpPr>
            <p:cNvPr id="122" name="Freeform 60">
              <a:extLst>
                <a:ext uri="{FF2B5EF4-FFF2-40B4-BE49-F238E27FC236}">
                  <a16:creationId xmlns:a16="http://schemas.microsoft.com/office/drawing/2014/main" id="{AFA4E5DB-0713-E645-282D-FE13541D2FCC}"/>
                </a:ext>
              </a:extLst>
            </p:cNvPr>
            <p:cNvSpPr/>
            <p:nvPr/>
          </p:nvSpPr>
          <p:spPr>
            <a:xfrm>
              <a:off x="0" y="0"/>
              <a:ext cx="486664" cy="98650"/>
            </a:xfrm>
            <a:custGeom>
              <a:avLst/>
              <a:gdLst/>
              <a:ahLst/>
              <a:cxnLst/>
              <a:rect l="l" t="t" r="r" b="b"/>
              <a:pathLst>
                <a:path w="486664" h="98650">
                  <a:moveTo>
                    <a:pt x="49325" y="0"/>
                  </a:moveTo>
                  <a:lnTo>
                    <a:pt x="437339" y="0"/>
                  </a:lnTo>
                  <a:cubicBezTo>
                    <a:pt x="464580" y="0"/>
                    <a:pt x="486664" y="22084"/>
                    <a:pt x="486664" y="49325"/>
                  </a:cubicBezTo>
                  <a:lnTo>
                    <a:pt x="486664" y="49325"/>
                  </a:lnTo>
                  <a:cubicBezTo>
                    <a:pt x="486664" y="76567"/>
                    <a:pt x="464580" y="98650"/>
                    <a:pt x="437339" y="98650"/>
                  </a:cubicBezTo>
                  <a:lnTo>
                    <a:pt x="49325" y="98650"/>
                  </a:lnTo>
                  <a:cubicBezTo>
                    <a:pt x="22084" y="98650"/>
                    <a:pt x="0" y="76567"/>
                    <a:pt x="0" y="49325"/>
                  </a:cubicBezTo>
                  <a:lnTo>
                    <a:pt x="0" y="49325"/>
                  </a:lnTo>
                  <a:cubicBezTo>
                    <a:pt x="0" y="22084"/>
                    <a:pt x="22084" y="0"/>
                    <a:pt x="49325" y="0"/>
                  </a:cubicBezTo>
                  <a:close/>
                </a:path>
              </a:pathLst>
            </a:custGeom>
            <a:solidFill>
              <a:srgbClr val="FFFFFF"/>
            </a:solidFill>
          </p:spPr>
          <p:txBody>
            <a:bodyPr/>
            <a:lstStyle/>
            <a:p>
              <a:endParaRPr lang="en-US"/>
            </a:p>
          </p:txBody>
        </p:sp>
        <p:sp>
          <p:nvSpPr>
            <p:cNvPr id="123" name="TextBox 61">
              <a:extLst>
                <a:ext uri="{FF2B5EF4-FFF2-40B4-BE49-F238E27FC236}">
                  <a16:creationId xmlns:a16="http://schemas.microsoft.com/office/drawing/2014/main" id="{54664A5F-9EDB-C52B-0162-21235835C269}"/>
                </a:ext>
              </a:extLst>
            </p:cNvPr>
            <p:cNvSpPr txBox="1"/>
            <p:nvPr/>
          </p:nvSpPr>
          <p:spPr>
            <a:xfrm>
              <a:off x="0" y="-19050"/>
              <a:ext cx="486664" cy="117700"/>
            </a:xfrm>
            <a:prstGeom prst="rect">
              <a:avLst/>
            </a:prstGeom>
          </p:spPr>
          <p:txBody>
            <a:bodyPr lIns="50800" tIns="50800" rIns="50800" bIns="50800" rtlCol="0" anchor="ctr"/>
            <a:lstStyle/>
            <a:p>
              <a:pPr algn="ctr">
                <a:lnSpc>
                  <a:spcPts val="1752"/>
                </a:lnSpc>
              </a:pPr>
              <a:endParaRPr/>
            </a:p>
          </p:txBody>
        </p:sp>
      </p:grpSp>
      <p:sp>
        <p:nvSpPr>
          <p:cNvPr id="92" name="TextBox 62">
            <a:extLst>
              <a:ext uri="{FF2B5EF4-FFF2-40B4-BE49-F238E27FC236}">
                <a16:creationId xmlns:a16="http://schemas.microsoft.com/office/drawing/2014/main" id="{8B5ADFAC-D7EE-D344-E2A1-7CBA7DC7CB8F}"/>
              </a:ext>
            </a:extLst>
          </p:cNvPr>
          <p:cNvSpPr txBox="1"/>
          <p:nvPr/>
        </p:nvSpPr>
        <p:spPr>
          <a:xfrm>
            <a:off x="11492792" y="6490206"/>
            <a:ext cx="738015" cy="243685"/>
          </a:xfrm>
          <a:prstGeom prst="rect">
            <a:avLst/>
          </a:prstGeom>
        </p:spPr>
        <p:txBody>
          <a:bodyPr lIns="0" tIns="0" rIns="0" bIns="0" rtlCol="0" anchor="t">
            <a:spAutoFit/>
          </a:bodyPr>
          <a:lstStyle/>
          <a:p>
            <a:pPr algn="ctr">
              <a:lnSpc>
                <a:spcPts val="1200"/>
              </a:lnSpc>
              <a:spcBef>
                <a:spcPct val="0"/>
              </a:spcBef>
            </a:pPr>
            <a:r>
              <a:rPr lang="en-US" sz="800">
                <a:solidFill>
                  <a:srgbClr val="002265"/>
                </a:solidFill>
                <a:latin typeface="DejaVu Sans Light"/>
                <a:ea typeface="DejaVu Sans Light"/>
                <a:cs typeface="DejaVu Sans Light"/>
                <a:sym typeface="DejaVu Sans Light"/>
              </a:rPr>
              <a:t>Data AI</a:t>
            </a:r>
          </a:p>
        </p:txBody>
      </p:sp>
      <p:grpSp>
        <p:nvGrpSpPr>
          <p:cNvPr id="93" name="Group 63">
            <a:extLst>
              <a:ext uri="{FF2B5EF4-FFF2-40B4-BE49-F238E27FC236}">
                <a16:creationId xmlns:a16="http://schemas.microsoft.com/office/drawing/2014/main" id="{FE8252BF-33C4-50C9-0C75-B3756DA98E2B}"/>
              </a:ext>
            </a:extLst>
          </p:cNvPr>
          <p:cNvGrpSpPr/>
          <p:nvPr/>
        </p:nvGrpSpPr>
        <p:grpSpPr>
          <a:xfrm>
            <a:off x="11026829" y="7169036"/>
            <a:ext cx="1739307" cy="405313"/>
            <a:chOff x="0" y="0"/>
            <a:chExt cx="486664" cy="92779"/>
          </a:xfrm>
        </p:grpSpPr>
        <p:sp>
          <p:nvSpPr>
            <p:cNvPr id="120" name="Freeform 64">
              <a:extLst>
                <a:ext uri="{FF2B5EF4-FFF2-40B4-BE49-F238E27FC236}">
                  <a16:creationId xmlns:a16="http://schemas.microsoft.com/office/drawing/2014/main" id="{CF4C1B9C-4A0B-6BC4-9AB2-0A6585539F26}"/>
                </a:ext>
              </a:extLst>
            </p:cNvPr>
            <p:cNvSpPr/>
            <p:nvPr/>
          </p:nvSpPr>
          <p:spPr>
            <a:xfrm>
              <a:off x="0" y="0"/>
              <a:ext cx="486664" cy="92779"/>
            </a:xfrm>
            <a:custGeom>
              <a:avLst/>
              <a:gdLst/>
              <a:ahLst/>
              <a:cxnLst/>
              <a:rect l="l" t="t" r="r" b="b"/>
              <a:pathLst>
                <a:path w="486664" h="92779">
                  <a:moveTo>
                    <a:pt x="46389" y="0"/>
                  </a:moveTo>
                  <a:lnTo>
                    <a:pt x="440274" y="0"/>
                  </a:lnTo>
                  <a:cubicBezTo>
                    <a:pt x="452578" y="0"/>
                    <a:pt x="464377" y="4887"/>
                    <a:pt x="473077" y="13587"/>
                  </a:cubicBezTo>
                  <a:cubicBezTo>
                    <a:pt x="481776" y="22287"/>
                    <a:pt x="486664" y="34086"/>
                    <a:pt x="486664" y="46389"/>
                  </a:cubicBezTo>
                  <a:lnTo>
                    <a:pt x="486664" y="46389"/>
                  </a:lnTo>
                  <a:cubicBezTo>
                    <a:pt x="486664" y="58693"/>
                    <a:pt x="481776" y="70492"/>
                    <a:pt x="473077" y="79192"/>
                  </a:cubicBezTo>
                  <a:cubicBezTo>
                    <a:pt x="464377" y="87891"/>
                    <a:pt x="452578" y="92779"/>
                    <a:pt x="440274" y="92779"/>
                  </a:cubicBezTo>
                  <a:lnTo>
                    <a:pt x="46389" y="92779"/>
                  </a:lnTo>
                  <a:cubicBezTo>
                    <a:pt x="34086" y="92779"/>
                    <a:pt x="22287" y="87891"/>
                    <a:pt x="13587" y="79192"/>
                  </a:cubicBezTo>
                  <a:cubicBezTo>
                    <a:pt x="4887" y="70492"/>
                    <a:pt x="0" y="58693"/>
                    <a:pt x="0" y="46389"/>
                  </a:cubicBezTo>
                  <a:lnTo>
                    <a:pt x="0" y="46389"/>
                  </a:lnTo>
                  <a:cubicBezTo>
                    <a:pt x="0" y="34086"/>
                    <a:pt x="4887" y="22287"/>
                    <a:pt x="13587" y="13587"/>
                  </a:cubicBezTo>
                  <a:cubicBezTo>
                    <a:pt x="22287" y="4887"/>
                    <a:pt x="34086" y="0"/>
                    <a:pt x="46389"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21" name="TextBox 65">
              <a:extLst>
                <a:ext uri="{FF2B5EF4-FFF2-40B4-BE49-F238E27FC236}">
                  <a16:creationId xmlns:a16="http://schemas.microsoft.com/office/drawing/2014/main" id="{22CFB2D4-C737-50E1-3510-AD87D2D935F7}"/>
                </a:ext>
              </a:extLst>
            </p:cNvPr>
            <p:cNvSpPr txBox="1"/>
            <p:nvPr/>
          </p:nvSpPr>
          <p:spPr>
            <a:xfrm>
              <a:off x="0" y="-19050"/>
              <a:ext cx="486664" cy="111829"/>
            </a:xfrm>
            <a:prstGeom prst="rect">
              <a:avLst/>
            </a:prstGeom>
          </p:spPr>
          <p:txBody>
            <a:bodyPr lIns="50800" tIns="50800" rIns="50800" bIns="50800" rtlCol="0" anchor="ctr"/>
            <a:lstStyle/>
            <a:p>
              <a:pPr algn="ctr">
                <a:lnSpc>
                  <a:spcPts val="1752"/>
                </a:lnSpc>
              </a:pPr>
              <a:endParaRPr/>
            </a:p>
          </p:txBody>
        </p:sp>
      </p:grpSp>
      <p:sp>
        <p:nvSpPr>
          <p:cNvPr id="94" name="TextBox 66">
            <a:extLst>
              <a:ext uri="{FF2B5EF4-FFF2-40B4-BE49-F238E27FC236}">
                <a16:creationId xmlns:a16="http://schemas.microsoft.com/office/drawing/2014/main" id="{5AB7472B-A539-CA34-D503-DB11012867E9}"/>
              </a:ext>
            </a:extLst>
          </p:cNvPr>
          <p:cNvSpPr txBox="1"/>
          <p:nvPr/>
        </p:nvSpPr>
        <p:spPr>
          <a:xfrm>
            <a:off x="11249522" y="7220841"/>
            <a:ext cx="1293924" cy="243685"/>
          </a:xfrm>
          <a:prstGeom prst="rect">
            <a:avLst/>
          </a:prstGeom>
        </p:spPr>
        <p:txBody>
          <a:bodyPr lIns="0" tIns="0" rIns="0" bIns="0" rtlCol="0" anchor="t">
            <a:spAutoFit/>
          </a:bodyPr>
          <a:lstStyle/>
          <a:p>
            <a:pPr algn="ctr">
              <a:lnSpc>
                <a:spcPts val="1200"/>
              </a:lnSpc>
              <a:spcBef>
                <a:spcPct val="0"/>
              </a:spcBef>
            </a:pPr>
            <a:r>
              <a:rPr lang="en-US" sz="800" b="1">
                <a:solidFill>
                  <a:srgbClr val="FFFFFF"/>
                </a:solidFill>
                <a:latin typeface="DejaVu Sans Bold"/>
                <a:ea typeface="DejaVu Sans Bold"/>
                <a:cs typeface="DejaVu Sans Bold"/>
                <a:sym typeface="DejaVu Sans Bold"/>
              </a:rPr>
              <a:t>Metadata AI</a:t>
            </a:r>
          </a:p>
        </p:txBody>
      </p:sp>
      <p:grpSp>
        <p:nvGrpSpPr>
          <p:cNvPr id="95" name="Group 67">
            <a:extLst>
              <a:ext uri="{FF2B5EF4-FFF2-40B4-BE49-F238E27FC236}">
                <a16:creationId xmlns:a16="http://schemas.microsoft.com/office/drawing/2014/main" id="{016A6C73-15D8-EBB8-1E5D-7E0D73D67911}"/>
              </a:ext>
            </a:extLst>
          </p:cNvPr>
          <p:cNvGrpSpPr/>
          <p:nvPr/>
        </p:nvGrpSpPr>
        <p:grpSpPr>
          <a:xfrm>
            <a:off x="11062197" y="7878952"/>
            <a:ext cx="1739307" cy="383870"/>
            <a:chOff x="0" y="0"/>
            <a:chExt cx="486664" cy="87870"/>
          </a:xfrm>
        </p:grpSpPr>
        <p:sp>
          <p:nvSpPr>
            <p:cNvPr id="118" name="Freeform 68">
              <a:extLst>
                <a:ext uri="{FF2B5EF4-FFF2-40B4-BE49-F238E27FC236}">
                  <a16:creationId xmlns:a16="http://schemas.microsoft.com/office/drawing/2014/main" id="{21381077-30FB-7C5B-9936-5BB9405AE102}"/>
                </a:ext>
              </a:extLst>
            </p:cNvPr>
            <p:cNvSpPr/>
            <p:nvPr/>
          </p:nvSpPr>
          <p:spPr>
            <a:xfrm>
              <a:off x="0" y="0"/>
              <a:ext cx="486664" cy="87870"/>
            </a:xfrm>
            <a:custGeom>
              <a:avLst/>
              <a:gdLst/>
              <a:ahLst/>
              <a:cxnLst/>
              <a:rect l="l" t="t" r="r" b="b"/>
              <a:pathLst>
                <a:path w="486664" h="87870">
                  <a:moveTo>
                    <a:pt x="43935" y="0"/>
                  </a:moveTo>
                  <a:lnTo>
                    <a:pt x="442728" y="0"/>
                  </a:lnTo>
                  <a:cubicBezTo>
                    <a:pt x="454381" y="0"/>
                    <a:pt x="465556" y="4629"/>
                    <a:pt x="473795" y="12868"/>
                  </a:cubicBezTo>
                  <a:cubicBezTo>
                    <a:pt x="482035" y="21108"/>
                    <a:pt x="486664" y="32283"/>
                    <a:pt x="486664" y="43935"/>
                  </a:cubicBezTo>
                  <a:lnTo>
                    <a:pt x="486664" y="43935"/>
                  </a:lnTo>
                  <a:cubicBezTo>
                    <a:pt x="486664" y="55588"/>
                    <a:pt x="482035" y="66763"/>
                    <a:pt x="473795" y="75002"/>
                  </a:cubicBezTo>
                  <a:cubicBezTo>
                    <a:pt x="465556" y="83242"/>
                    <a:pt x="454381" y="87870"/>
                    <a:pt x="442728" y="87870"/>
                  </a:cubicBezTo>
                  <a:lnTo>
                    <a:pt x="43935" y="87870"/>
                  </a:lnTo>
                  <a:cubicBezTo>
                    <a:pt x="32283" y="87870"/>
                    <a:pt x="21108" y="83242"/>
                    <a:pt x="12868" y="75002"/>
                  </a:cubicBezTo>
                  <a:cubicBezTo>
                    <a:pt x="4629" y="66763"/>
                    <a:pt x="0" y="55588"/>
                    <a:pt x="0" y="43935"/>
                  </a:cubicBezTo>
                  <a:lnTo>
                    <a:pt x="0" y="43935"/>
                  </a:lnTo>
                  <a:cubicBezTo>
                    <a:pt x="0" y="32283"/>
                    <a:pt x="4629" y="21108"/>
                    <a:pt x="12868" y="12868"/>
                  </a:cubicBezTo>
                  <a:cubicBezTo>
                    <a:pt x="21108" y="4629"/>
                    <a:pt x="32283" y="0"/>
                    <a:pt x="43935" y="0"/>
                  </a:cubicBezTo>
                  <a:close/>
                </a:path>
              </a:pathLst>
            </a:custGeom>
            <a:solidFill>
              <a:srgbClr val="FFFFFF"/>
            </a:solidFill>
          </p:spPr>
          <p:txBody>
            <a:bodyPr/>
            <a:lstStyle/>
            <a:p>
              <a:endParaRPr lang="en-US"/>
            </a:p>
          </p:txBody>
        </p:sp>
        <p:sp>
          <p:nvSpPr>
            <p:cNvPr id="119" name="TextBox 69">
              <a:extLst>
                <a:ext uri="{FF2B5EF4-FFF2-40B4-BE49-F238E27FC236}">
                  <a16:creationId xmlns:a16="http://schemas.microsoft.com/office/drawing/2014/main" id="{8D3FE9D6-F804-63C9-ADC0-8B0FED1DE796}"/>
                </a:ext>
              </a:extLst>
            </p:cNvPr>
            <p:cNvSpPr txBox="1"/>
            <p:nvPr/>
          </p:nvSpPr>
          <p:spPr>
            <a:xfrm>
              <a:off x="0" y="-19050"/>
              <a:ext cx="486664" cy="106920"/>
            </a:xfrm>
            <a:prstGeom prst="rect">
              <a:avLst/>
            </a:prstGeom>
          </p:spPr>
          <p:txBody>
            <a:bodyPr lIns="50800" tIns="50800" rIns="50800" bIns="50800" rtlCol="0" anchor="ctr"/>
            <a:lstStyle/>
            <a:p>
              <a:pPr algn="ctr">
                <a:lnSpc>
                  <a:spcPts val="1752"/>
                </a:lnSpc>
              </a:pPr>
              <a:endParaRPr/>
            </a:p>
          </p:txBody>
        </p:sp>
      </p:grpSp>
      <p:sp>
        <p:nvSpPr>
          <p:cNvPr id="96" name="TextBox 70">
            <a:extLst>
              <a:ext uri="{FF2B5EF4-FFF2-40B4-BE49-F238E27FC236}">
                <a16:creationId xmlns:a16="http://schemas.microsoft.com/office/drawing/2014/main" id="{3401056F-88FC-1A4F-FDF4-04F369E568C7}"/>
              </a:ext>
            </a:extLst>
          </p:cNvPr>
          <p:cNvSpPr txBox="1"/>
          <p:nvPr/>
        </p:nvSpPr>
        <p:spPr>
          <a:xfrm>
            <a:off x="11157728" y="7922466"/>
            <a:ext cx="1548244" cy="243685"/>
          </a:xfrm>
          <a:prstGeom prst="rect">
            <a:avLst/>
          </a:prstGeom>
        </p:spPr>
        <p:txBody>
          <a:bodyPr lIns="0" tIns="0" rIns="0" bIns="0" rtlCol="0" anchor="t">
            <a:spAutoFit/>
          </a:bodyPr>
          <a:lstStyle/>
          <a:p>
            <a:pPr algn="ctr">
              <a:lnSpc>
                <a:spcPts val="1200"/>
              </a:lnSpc>
              <a:spcBef>
                <a:spcPct val="0"/>
              </a:spcBef>
            </a:pPr>
            <a:r>
              <a:rPr lang="en-US" sz="800">
                <a:solidFill>
                  <a:srgbClr val="002265"/>
                </a:solidFill>
                <a:latin typeface="DejaVu Sans Light"/>
                <a:ea typeface="DejaVu Sans Light"/>
                <a:cs typeface="DejaVu Sans Light"/>
                <a:sym typeface="DejaVu Sans Light"/>
              </a:rPr>
              <a:t>Customer Inteli AI</a:t>
            </a:r>
          </a:p>
        </p:txBody>
      </p:sp>
      <p:grpSp>
        <p:nvGrpSpPr>
          <p:cNvPr id="97" name="Group 71">
            <a:extLst>
              <a:ext uri="{FF2B5EF4-FFF2-40B4-BE49-F238E27FC236}">
                <a16:creationId xmlns:a16="http://schemas.microsoft.com/office/drawing/2014/main" id="{E853911D-0545-41BC-DD98-1935C8558236}"/>
              </a:ext>
            </a:extLst>
          </p:cNvPr>
          <p:cNvGrpSpPr/>
          <p:nvPr/>
        </p:nvGrpSpPr>
        <p:grpSpPr>
          <a:xfrm>
            <a:off x="13399266" y="4902010"/>
            <a:ext cx="1961467" cy="714849"/>
            <a:chOff x="0" y="0"/>
            <a:chExt cx="548825" cy="163634"/>
          </a:xfrm>
        </p:grpSpPr>
        <p:sp>
          <p:nvSpPr>
            <p:cNvPr id="116" name="Freeform 72">
              <a:extLst>
                <a:ext uri="{FF2B5EF4-FFF2-40B4-BE49-F238E27FC236}">
                  <a16:creationId xmlns:a16="http://schemas.microsoft.com/office/drawing/2014/main" id="{81EE09AE-6B65-EF43-4FC8-0DFA5BAA2805}"/>
                </a:ext>
              </a:extLst>
            </p:cNvPr>
            <p:cNvSpPr/>
            <p:nvPr/>
          </p:nvSpPr>
          <p:spPr>
            <a:xfrm>
              <a:off x="0" y="0"/>
              <a:ext cx="548825" cy="163634"/>
            </a:xfrm>
            <a:custGeom>
              <a:avLst/>
              <a:gdLst/>
              <a:ahLst/>
              <a:cxnLst/>
              <a:rect l="l" t="t" r="r" b="b"/>
              <a:pathLst>
                <a:path w="548825" h="163634">
                  <a:moveTo>
                    <a:pt x="81817" y="0"/>
                  </a:moveTo>
                  <a:lnTo>
                    <a:pt x="467008" y="0"/>
                  </a:lnTo>
                  <a:cubicBezTo>
                    <a:pt x="488707" y="0"/>
                    <a:pt x="509518" y="8620"/>
                    <a:pt x="524861" y="23964"/>
                  </a:cubicBezTo>
                  <a:cubicBezTo>
                    <a:pt x="540205" y="39307"/>
                    <a:pt x="548825" y="60118"/>
                    <a:pt x="548825" y="81817"/>
                  </a:cubicBezTo>
                  <a:lnTo>
                    <a:pt x="548825" y="81817"/>
                  </a:lnTo>
                  <a:cubicBezTo>
                    <a:pt x="548825" y="103516"/>
                    <a:pt x="540205" y="124326"/>
                    <a:pt x="524861" y="139670"/>
                  </a:cubicBezTo>
                  <a:cubicBezTo>
                    <a:pt x="509518" y="155014"/>
                    <a:pt x="488707" y="163634"/>
                    <a:pt x="467008" y="163634"/>
                  </a:cubicBezTo>
                  <a:lnTo>
                    <a:pt x="81817" y="163634"/>
                  </a:lnTo>
                  <a:cubicBezTo>
                    <a:pt x="60118" y="163634"/>
                    <a:pt x="39307" y="155014"/>
                    <a:pt x="23964" y="139670"/>
                  </a:cubicBezTo>
                  <a:cubicBezTo>
                    <a:pt x="8620" y="124326"/>
                    <a:pt x="0" y="103516"/>
                    <a:pt x="0" y="81817"/>
                  </a:cubicBezTo>
                  <a:lnTo>
                    <a:pt x="0" y="81817"/>
                  </a:lnTo>
                  <a:cubicBezTo>
                    <a:pt x="0" y="60118"/>
                    <a:pt x="8620" y="39307"/>
                    <a:pt x="23964" y="23964"/>
                  </a:cubicBezTo>
                  <a:cubicBezTo>
                    <a:pt x="39307" y="8620"/>
                    <a:pt x="60118" y="0"/>
                    <a:pt x="81817" y="0"/>
                  </a:cubicBezTo>
                  <a:close/>
                </a:path>
              </a:pathLst>
            </a:custGeom>
            <a:solidFill>
              <a:srgbClr val="002265"/>
            </a:solidFill>
            <a:ln w="38100" cap="rnd">
              <a:solidFill>
                <a:srgbClr val="0571D3"/>
              </a:solidFill>
              <a:prstDash val="solid"/>
              <a:round/>
            </a:ln>
          </p:spPr>
          <p:txBody>
            <a:bodyPr/>
            <a:lstStyle/>
            <a:p>
              <a:endParaRPr lang="en-US" dirty="0">
                <a:latin typeface="Montserrat" pitchFamily="2" charset="77"/>
              </a:endParaRPr>
            </a:p>
          </p:txBody>
        </p:sp>
        <p:sp>
          <p:nvSpPr>
            <p:cNvPr id="117" name="TextBox 73">
              <a:extLst>
                <a:ext uri="{FF2B5EF4-FFF2-40B4-BE49-F238E27FC236}">
                  <a16:creationId xmlns:a16="http://schemas.microsoft.com/office/drawing/2014/main" id="{69210F6C-43E4-A89E-6BAC-93E9336053AB}"/>
                </a:ext>
              </a:extLst>
            </p:cNvPr>
            <p:cNvSpPr txBox="1"/>
            <p:nvPr/>
          </p:nvSpPr>
          <p:spPr>
            <a:xfrm>
              <a:off x="0" y="-28575"/>
              <a:ext cx="548825" cy="192209"/>
            </a:xfrm>
            <a:prstGeom prst="rect">
              <a:avLst/>
            </a:prstGeom>
          </p:spPr>
          <p:txBody>
            <a:bodyPr lIns="50800" tIns="50800" rIns="50800" bIns="50800" rtlCol="0" anchor="ctr"/>
            <a:lstStyle/>
            <a:p>
              <a:pPr algn="ctr">
                <a:lnSpc>
                  <a:spcPts val="1120"/>
                </a:lnSpc>
              </a:pPr>
              <a:r>
                <a:rPr lang="en-US" sz="1000" b="1" dirty="0">
                  <a:solidFill>
                    <a:srgbClr val="FFFFFF"/>
                  </a:solidFill>
                  <a:latin typeface="Montserrat" pitchFamily="2" charset="77"/>
                  <a:ea typeface="DejaVu Sans Light"/>
                  <a:cs typeface="DejaVu Sans Light"/>
                  <a:sym typeface="DejaVu Sans Light"/>
                </a:rPr>
                <a:t>Arvis executes actions &amp; services </a:t>
              </a:r>
            </a:p>
          </p:txBody>
        </p:sp>
      </p:grpSp>
      <p:grpSp>
        <p:nvGrpSpPr>
          <p:cNvPr id="98" name="Group 74">
            <a:extLst>
              <a:ext uri="{FF2B5EF4-FFF2-40B4-BE49-F238E27FC236}">
                <a16:creationId xmlns:a16="http://schemas.microsoft.com/office/drawing/2014/main" id="{CD186E00-BECE-D43D-A0AF-66326D7F52A1}"/>
              </a:ext>
            </a:extLst>
          </p:cNvPr>
          <p:cNvGrpSpPr/>
          <p:nvPr/>
        </p:nvGrpSpPr>
        <p:grpSpPr>
          <a:xfrm>
            <a:off x="13429888" y="5837619"/>
            <a:ext cx="1900222" cy="3068146"/>
            <a:chOff x="0" y="0"/>
            <a:chExt cx="531688" cy="702318"/>
          </a:xfrm>
        </p:grpSpPr>
        <p:sp>
          <p:nvSpPr>
            <p:cNvPr id="114" name="Freeform 75">
              <a:extLst>
                <a:ext uri="{FF2B5EF4-FFF2-40B4-BE49-F238E27FC236}">
                  <a16:creationId xmlns:a16="http://schemas.microsoft.com/office/drawing/2014/main" id="{BA56443B-B584-17C2-663A-75C92B5F012D}"/>
                </a:ext>
              </a:extLst>
            </p:cNvPr>
            <p:cNvSpPr/>
            <p:nvPr/>
          </p:nvSpPr>
          <p:spPr>
            <a:xfrm>
              <a:off x="0" y="0"/>
              <a:ext cx="531688" cy="702318"/>
            </a:xfrm>
            <a:custGeom>
              <a:avLst/>
              <a:gdLst/>
              <a:ahLst/>
              <a:cxnLst/>
              <a:rect l="l" t="t" r="r" b="b"/>
              <a:pathLst>
                <a:path w="531688" h="702318">
                  <a:moveTo>
                    <a:pt x="50757" y="0"/>
                  </a:moveTo>
                  <a:lnTo>
                    <a:pt x="480931" y="0"/>
                  </a:lnTo>
                  <a:cubicBezTo>
                    <a:pt x="494393" y="0"/>
                    <a:pt x="507303" y="5348"/>
                    <a:pt x="516822" y="14866"/>
                  </a:cubicBezTo>
                  <a:cubicBezTo>
                    <a:pt x="526341" y="24385"/>
                    <a:pt x="531688" y="37296"/>
                    <a:pt x="531688" y="50757"/>
                  </a:cubicBezTo>
                  <a:lnTo>
                    <a:pt x="531688" y="651561"/>
                  </a:lnTo>
                  <a:cubicBezTo>
                    <a:pt x="531688" y="665023"/>
                    <a:pt x="526341" y="677933"/>
                    <a:pt x="516822" y="687452"/>
                  </a:cubicBezTo>
                  <a:cubicBezTo>
                    <a:pt x="507303" y="696971"/>
                    <a:pt x="494393" y="702318"/>
                    <a:pt x="480931" y="702318"/>
                  </a:cubicBezTo>
                  <a:lnTo>
                    <a:pt x="50757" y="702318"/>
                  </a:lnTo>
                  <a:cubicBezTo>
                    <a:pt x="37296" y="702318"/>
                    <a:pt x="24385" y="696971"/>
                    <a:pt x="14866" y="687452"/>
                  </a:cubicBezTo>
                  <a:cubicBezTo>
                    <a:pt x="5348" y="677933"/>
                    <a:pt x="0" y="665023"/>
                    <a:pt x="0" y="651561"/>
                  </a:cubicBezTo>
                  <a:lnTo>
                    <a:pt x="0" y="50757"/>
                  </a:lnTo>
                  <a:cubicBezTo>
                    <a:pt x="0" y="37296"/>
                    <a:pt x="5348" y="24385"/>
                    <a:pt x="14866" y="14866"/>
                  </a:cubicBezTo>
                  <a:cubicBezTo>
                    <a:pt x="24385" y="5348"/>
                    <a:pt x="37296" y="0"/>
                    <a:pt x="50757" y="0"/>
                  </a:cubicBezTo>
                  <a:close/>
                </a:path>
              </a:pathLst>
            </a:custGeom>
            <a:solidFill>
              <a:srgbClr val="8ACEFF"/>
            </a:solidFill>
            <a:ln w="38100" cap="sq">
              <a:solidFill>
                <a:srgbClr val="0571D3"/>
              </a:solidFill>
              <a:prstDash val="solid"/>
              <a:miter/>
            </a:ln>
          </p:spPr>
          <p:txBody>
            <a:bodyPr/>
            <a:lstStyle/>
            <a:p>
              <a:endParaRPr lang="en-US"/>
            </a:p>
          </p:txBody>
        </p:sp>
        <p:sp>
          <p:nvSpPr>
            <p:cNvPr id="115" name="TextBox 76">
              <a:extLst>
                <a:ext uri="{FF2B5EF4-FFF2-40B4-BE49-F238E27FC236}">
                  <a16:creationId xmlns:a16="http://schemas.microsoft.com/office/drawing/2014/main" id="{AC829A91-D916-2F26-8169-CD768AF447FA}"/>
                </a:ext>
              </a:extLst>
            </p:cNvPr>
            <p:cNvSpPr txBox="1"/>
            <p:nvPr/>
          </p:nvSpPr>
          <p:spPr>
            <a:xfrm>
              <a:off x="0" y="-38100"/>
              <a:ext cx="531688" cy="740418"/>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99" name="Group 77">
            <a:extLst>
              <a:ext uri="{FF2B5EF4-FFF2-40B4-BE49-F238E27FC236}">
                <a16:creationId xmlns:a16="http://schemas.microsoft.com/office/drawing/2014/main" id="{14195546-4F67-453F-72DF-096A8256BF24}"/>
              </a:ext>
            </a:extLst>
          </p:cNvPr>
          <p:cNvGrpSpPr/>
          <p:nvPr/>
        </p:nvGrpSpPr>
        <p:grpSpPr>
          <a:xfrm>
            <a:off x="13521294" y="6942833"/>
            <a:ext cx="1739307" cy="405313"/>
            <a:chOff x="0" y="0"/>
            <a:chExt cx="486664" cy="92779"/>
          </a:xfrm>
        </p:grpSpPr>
        <p:sp>
          <p:nvSpPr>
            <p:cNvPr id="112" name="Freeform 78">
              <a:extLst>
                <a:ext uri="{FF2B5EF4-FFF2-40B4-BE49-F238E27FC236}">
                  <a16:creationId xmlns:a16="http://schemas.microsoft.com/office/drawing/2014/main" id="{87C896D7-A814-E1B6-39B5-37E679A4A0BC}"/>
                </a:ext>
              </a:extLst>
            </p:cNvPr>
            <p:cNvSpPr/>
            <p:nvPr/>
          </p:nvSpPr>
          <p:spPr>
            <a:xfrm>
              <a:off x="0" y="0"/>
              <a:ext cx="486664" cy="92779"/>
            </a:xfrm>
            <a:custGeom>
              <a:avLst/>
              <a:gdLst/>
              <a:ahLst/>
              <a:cxnLst/>
              <a:rect l="l" t="t" r="r" b="b"/>
              <a:pathLst>
                <a:path w="486664" h="92779">
                  <a:moveTo>
                    <a:pt x="46389" y="0"/>
                  </a:moveTo>
                  <a:lnTo>
                    <a:pt x="440274" y="0"/>
                  </a:lnTo>
                  <a:cubicBezTo>
                    <a:pt x="452578" y="0"/>
                    <a:pt x="464377" y="4887"/>
                    <a:pt x="473077" y="13587"/>
                  </a:cubicBezTo>
                  <a:cubicBezTo>
                    <a:pt x="481776" y="22287"/>
                    <a:pt x="486664" y="34086"/>
                    <a:pt x="486664" y="46389"/>
                  </a:cubicBezTo>
                  <a:lnTo>
                    <a:pt x="486664" y="46389"/>
                  </a:lnTo>
                  <a:cubicBezTo>
                    <a:pt x="486664" y="58693"/>
                    <a:pt x="481776" y="70492"/>
                    <a:pt x="473077" y="79192"/>
                  </a:cubicBezTo>
                  <a:cubicBezTo>
                    <a:pt x="464377" y="87891"/>
                    <a:pt x="452578" y="92779"/>
                    <a:pt x="440274" y="92779"/>
                  </a:cubicBezTo>
                  <a:lnTo>
                    <a:pt x="46389" y="92779"/>
                  </a:lnTo>
                  <a:cubicBezTo>
                    <a:pt x="34086" y="92779"/>
                    <a:pt x="22287" y="87891"/>
                    <a:pt x="13587" y="79192"/>
                  </a:cubicBezTo>
                  <a:cubicBezTo>
                    <a:pt x="4887" y="70492"/>
                    <a:pt x="0" y="58693"/>
                    <a:pt x="0" y="46389"/>
                  </a:cubicBezTo>
                  <a:lnTo>
                    <a:pt x="0" y="46389"/>
                  </a:lnTo>
                  <a:cubicBezTo>
                    <a:pt x="0" y="34086"/>
                    <a:pt x="4887" y="22287"/>
                    <a:pt x="13587" y="13587"/>
                  </a:cubicBezTo>
                  <a:cubicBezTo>
                    <a:pt x="22287" y="4887"/>
                    <a:pt x="34086" y="0"/>
                    <a:pt x="46389" y="0"/>
                  </a:cubicBezTo>
                  <a:close/>
                </a:path>
              </a:pathLst>
            </a:custGeom>
            <a:solidFill>
              <a:srgbClr val="FFFFFF"/>
            </a:solidFill>
          </p:spPr>
          <p:txBody>
            <a:bodyPr/>
            <a:lstStyle/>
            <a:p>
              <a:endParaRPr lang="en-US"/>
            </a:p>
          </p:txBody>
        </p:sp>
        <p:sp>
          <p:nvSpPr>
            <p:cNvPr id="113" name="TextBox 79">
              <a:extLst>
                <a:ext uri="{FF2B5EF4-FFF2-40B4-BE49-F238E27FC236}">
                  <a16:creationId xmlns:a16="http://schemas.microsoft.com/office/drawing/2014/main" id="{04AA0027-4DE8-D902-598C-509F38330D46}"/>
                </a:ext>
              </a:extLst>
            </p:cNvPr>
            <p:cNvSpPr txBox="1"/>
            <p:nvPr/>
          </p:nvSpPr>
          <p:spPr>
            <a:xfrm>
              <a:off x="0" y="-28575"/>
              <a:ext cx="486664" cy="121354"/>
            </a:xfrm>
            <a:prstGeom prst="rect">
              <a:avLst/>
            </a:prstGeom>
          </p:spPr>
          <p:txBody>
            <a:bodyPr lIns="50800" tIns="50800" rIns="50800" bIns="50800" rtlCol="0" anchor="ctr"/>
            <a:lstStyle/>
            <a:p>
              <a:pPr algn="ctr">
                <a:lnSpc>
                  <a:spcPts val="1120"/>
                </a:lnSpc>
              </a:pPr>
              <a:r>
                <a:rPr lang="en-US" sz="800">
                  <a:solidFill>
                    <a:srgbClr val="002265"/>
                  </a:solidFill>
                  <a:latin typeface="DejaVu Sans Light"/>
                  <a:ea typeface="DejaVu Sans Light"/>
                  <a:cs typeface="DejaVu Sans Light"/>
                  <a:sym typeface="DejaVu Sans Light"/>
                </a:rPr>
                <a:t>Agents executes </a:t>
              </a:r>
            </a:p>
          </p:txBody>
        </p:sp>
      </p:grpSp>
      <p:grpSp>
        <p:nvGrpSpPr>
          <p:cNvPr id="100" name="Group 80">
            <a:extLst>
              <a:ext uri="{FF2B5EF4-FFF2-40B4-BE49-F238E27FC236}">
                <a16:creationId xmlns:a16="http://schemas.microsoft.com/office/drawing/2014/main" id="{375BC602-A227-E266-5091-6BEC1915A6C1}"/>
              </a:ext>
            </a:extLst>
          </p:cNvPr>
          <p:cNvGrpSpPr/>
          <p:nvPr/>
        </p:nvGrpSpPr>
        <p:grpSpPr>
          <a:xfrm>
            <a:off x="16095214" y="4961062"/>
            <a:ext cx="1764039" cy="714849"/>
            <a:chOff x="0" y="0"/>
            <a:chExt cx="493584" cy="163634"/>
          </a:xfrm>
        </p:grpSpPr>
        <p:sp>
          <p:nvSpPr>
            <p:cNvPr id="110" name="Freeform 81">
              <a:extLst>
                <a:ext uri="{FF2B5EF4-FFF2-40B4-BE49-F238E27FC236}">
                  <a16:creationId xmlns:a16="http://schemas.microsoft.com/office/drawing/2014/main" id="{9DB07D4B-CAA6-2912-9D86-95A6776A6765}"/>
                </a:ext>
              </a:extLst>
            </p:cNvPr>
            <p:cNvSpPr/>
            <p:nvPr/>
          </p:nvSpPr>
          <p:spPr>
            <a:xfrm>
              <a:off x="0" y="0"/>
              <a:ext cx="493584" cy="163634"/>
            </a:xfrm>
            <a:custGeom>
              <a:avLst/>
              <a:gdLst/>
              <a:ahLst/>
              <a:cxnLst/>
              <a:rect l="l" t="t" r="r" b="b"/>
              <a:pathLst>
                <a:path w="493584" h="163634">
                  <a:moveTo>
                    <a:pt x="81817" y="0"/>
                  </a:moveTo>
                  <a:lnTo>
                    <a:pt x="411767" y="0"/>
                  </a:lnTo>
                  <a:cubicBezTo>
                    <a:pt x="433466" y="0"/>
                    <a:pt x="454277" y="8620"/>
                    <a:pt x="469620" y="23964"/>
                  </a:cubicBezTo>
                  <a:cubicBezTo>
                    <a:pt x="484964" y="39307"/>
                    <a:pt x="493584" y="60118"/>
                    <a:pt x="493584" y="81817"/>
                  </a:cubicBezTo>
                  <a:lnTo>
                    <a:pt x="493584" y="81817"/>
                  </a:lnTo>
                  <a:cubicBezTo>
                    <a:pt x="493584" y="103516"/>
                    <a:pt x="484964" y="124326"/>
                    <a:pt x="469620" y="139670"/>
                  </a:cubicBezTo>
                  <a:cubicBezTo>
                    <a:pt x="454277" y="155014"/>
                    <a:pt x="433466" y="163634"/>
                    <a:pt x="411767" y="163634"/>
                  </a:cubicBezTo>
                  <a:lnTo>
                    <a:pt x="81817" y="163634"/>
                  </a:lnTo>
                  <a:cubicBezTo>
                    <a:pt x="60118" y="163634"/>
                    <a:pt x="39307" y="155014"/>
                    <a:pt x="23964" y="139670"/>
                  </a:cubicBezTo>
                  <a:cubicBezTo>
                    <a:pt x="8620" y="124326"/>
                    <a:pt x="0" y="103516"/>
                    <a:pt x="0" y="81817"/>
                  </a:cubicBezTo>
                  <a:lnTo>
                    <a:pt x="0" y="81817"/>
                  </a:lnTo>
                  <a:cubicBezTo>
                    <a:pt x="0" y="60118"/>
                    <a:pt x="8620" y="39307"/>
                    <a:pt x="23964" y="23964"/>
                  </a:cubicBezTo>
                  <a:cubicBezTo>
                    <a:pt x="39307" y="8620"/>
                    <a:pt x="60118" y="0"/>
                    <a:pt x="81817" y="0"/>
                  </a:cubicBezTo>
                  <a:close/>
                </a:path>
              </a:pathLst>
            </a:custGeom>
            <a:solidFill>
              <a:srgbClr val="002265"/>
            </a:solidFill>
            <a:ln w="38100" cap="rnd">
              <a:solidFill>
                <a:srgbClr val="0571D3"/>
              </a:solidFill>
              <a:prstDash val="solid"/>
              <a:round/>
            </a:ln>
          </p:spPr>
          <p:txBody>
            <a:bodyPr/>
            <a:lstStyle/>
            <a:p>
              <a:endParaRPr lang="en-US"/>
            </a:p>
          </p:txBody>
        </p:sp>
        <p:sp>
          <p:nvSpPr>
            <p:cNvPr id="111" name="TextBox 82">
              <a:extLst>
                <a:ext uri="{FF2B5EF4-FFF2-40B4-BE49-F238E27FC236}">
                  <a16:creationId xmlns:a16="http://schemas.microsoft.com/office/drawing/2014/main" id="{25AFE90C-0EE3-8891-AF9D-EB6BE09D6DFB}"/>
                </a:ext>
              </a:extLst>
            </p:cNvPr>
            <p:cNvSpPr txBox="1"/>
            <p:nvPr/>
          </p:nvSpPr>
          <p:spPr>
            <a:xfrm>
              <a:off x="0" y="-28575"/>
              <a:ext cx="493584" cy="192209"/>
            </a:xfrm>
            <a:prstGeom prst="rect">
              <a:avLst/>
            </a:prstGeom>
          </p:spPr>
          <p:txBody>
            <a:bodyPr lIns="50800" tIns="50800" rIns="50800" bIns="50800" rtlCol="0" anchor="ctr"/>
            <a:lstStyle/>
            <a:p>
              <a:pPr algn="ctr">
                <a:lnSpc>
                  <a:spcPts val="1120"/>
                </a:lnSpc>
              </a:pPr>
              <a:r>
                <a:rPr lang="en-US" sz="1000" b="1" dirty="0">
                  <a:solidFill>
                    <a:srgbClr val="FFFFFF"/>
                  </a:solidFill>
                  <a:latin typeface="Montserrat" pitchFamily="2" charset="77"/>
                  <a:ea typeface="DejaVu Sans Light"/>
                  <a:cs typeface="DejaVu Sans Light"/>
                  <a:sym typeface="DejaVu Sans Light"/>
                </a:rPr>
                <a:t>Arvis generates a response</a:t>
              </a:r>
            </a:p>
          </p:txBody>
        </p:sp>
      </p:grpSp>
      <p:grpSp>
        <p:nvGrpSpPr>
          <p:cNvPr id="101" name="Group 83">
            <a:extLst>
              <a:ext uri="{FF2B5EF4-FFF2-40B4-BE49-F238E27FC236}">
                <a16:creationId xmlns:a16="http://schemas.microsoft.com/office/drawing/2014/main" id="{713B0D53-E2D7-5FA7-278C-2B4CED3E56AB}"/>
              </a:ext>
            </a:extLst>
          </p:cNvPr>
          <p:cNvGrpSpPr/>
          <p:nvPr/>
        </p:nvGrpSpPr>
        <p:grpSpPr>
          <a:xfrm>
            <a:off x="15959031" y="5837619"/>
            <a:ext cx="1900222" cy="3068146"/>
            <a:chOff x="0" y="0"/>
            <a:chExt cx="531688" cy="702318"/>
          </a:xfrm>
        </p:grpSpPr>
        <p:sp>
          <p:nvSpPr>
            <p:cNvPr id="108" name="Freeform 84">
              <a:extLst>
                <a:ext uri="{FF2B5EF4-FFF2-40B4-BE49-F238E27FC236}">
                  <a16:creationId xmlns:a16="http://schemas.microsoft.com/office/drawing/2014/main" id="{066FA442-E509-6F24-7C9C-CF258B6D21B5}"/>
                </a:ext>
              </a:extLst>
            </p:cNvPr>
            <p:cNvSpPr/>
            <p:nvPr/>
          </p:nvSpPr>
          <p:spPr>
            <a:xfrm>
              <a:off x="0" y="0"/>
              <a:ext cx="531688" cy="702318"/>
            </a:xfrm>
            <a:custGeom>
              <a:avLst/>
              <a:gdLst/>
              <a:ahLst/>
              <a:cxnLst/>
              <a:rect l="l" t="t" r="r" b="b"/>
              <a:pathLst>
                <a:path w="531688" h="702318">
                  <a:moveTo>
                    <a:pt x="50757" y="0"/>
                  </a:moveTo>
                  <a:lnTo>
                    <a:pt x="480931" y="0"/>
                  </a:lnTo>
                  <a:cubicBezTo>
                    <a:pt x="494393" y="0"/>
                    <a:pt x="507303" y="5348"/>
                    <a:pt x="516822" y="14866"/>
                  </a:cubicBezTo>
                  <a:cubicBezTo>
                    <a:pt x="526341" y="24385"/>
                    <a:pt x="531688" y="37296"/>
                    <a:pt x="531688" y="50757"/>
                  </a:cubicBezTo>
                  <a:lnTo>
                    <a:pt x="531688" y="651561"/>
                  </a:lnTo>
                  <a:cubicBezTo>
                    <a:pt x="531688" y="665023"/>
                    <a:pt x="526341" y="677933"/>
                    <a:pt x="516822" y="687452"/>
                  </a:cubicBezTo>
                  <a:cubicBezTo>
                    <a:pt x="507303" y="696971"/>
                    <a:pt x="494393" y="702318"/>
                    <a:pt x="480931" y="702318"/>
                  </a:cubicBezTo>
                  <a:lnTo>
                    <a:pt x="50757" y="702318"/>
                  </a:lnTo>
                  <a:cubicBezTo>
                    <a:pt x="37296" y="702318"/>
                    <a:pt x="24385" y="696971"/>
                    <a:pt x="14866" y="687452"/>
                  </a:cubicBezTo>
                  <a:cubicBezTo>
                    <a:pt x="5348" y="677933"/>
                    <a:pt x="0" y="665023"/>
                    <a:pt x="0" y="651561"/>
                  </a:cubicBezTo>
                  <a:lnTo>
                    <a:pt x="0" y="50757"/>
                  </a:lnTo>
                  <a:cubicBezTo>
                    <a:pt x="0" y="37296"/>
                    <a:pt x="5348" y="24385"/>
                    <a:pt x="14866" y="14866"/>
                  </a:cubicBezTo>
                  <a:cubicBezTo>
                    <a:pt x="24385" y="5348"/>
                    <a:pt x="37296" y="0"/>
                    <a:pt x="50757" y="0"/>
                  </a:cubicBezTo>
                  <a:close/>
                </a:path>
              </a:pathLst>
            </a:custGeom>
            <a:solidFill>
              <a:srgbClr val="8ACEFF"/>
            </a:solidFill>
            <a:ln w="38100" cap="sq">
              <a:solidFill>
                <a:srgbClr val="0571D3"/>
              </a:solidFill>
              <a:prstDash val="solid"/>
              <a:miter/>
            </a:ln>
          </p:spPr>
          <p:txBody>
            <a:bodyPr/>
            <a:lstStyle/>
            <a:p>
              <a:endParaRPr lang="en-US"/>
            </a:p>
          </p:txBody>
        </p:sp>
        <p:sp>
          <p:nvSpPr>
            <p:cNvPr id="109" name="TextBox 85">
              <a:extLst>
                <a:ext uri="{FF2B5EF4-FFF2-40B4-BE49-F238E27FC236}">
                  <a16:creationId xmlns:a16="http://schemas.microsoft.com/office/drawing/2014/main" id="{45FE7032-F614-F0BB-668E-3788265C7E7E}"/>
                </a:ext>
              </a:extLst>
            </p:cNvPr>
            <p:cNvSpPr txBox="1"/>
            <p:nvPr/>
          </p:nvSpPr>
          <p:spPr>
            <a:xfrm>
              <a:off x="0" y="-38100"/>
              <a:ext cx="531688" cy="740418"/>
            </a:xfrm>
            <a:prstGeom prst="rect">
              <a:avLst/>
            </a:prstGeom>
          </p:spPr>
          <p:txBody>
            <a:bodyPr lIns="50800" tIns="50800" rIns="50800" bIns="50800" rtlCol="0" anchor="ctr"/>
            <a:lstStyle/>
            <a:p>
              <a:pPr algn="ctr">
                <a:lnSpc>
                  <a:spcPts val="1960"/>
                </a:lnSpc>
              </a:pPr>
              <a:endParaRPr/>
            </a:p>
            <a:p>
              <a:pPr algn="ctr">
                <a:lnSpc>
                  <a:spcPts val="1960"/>
                </a:lnSpc>
              </a:pPr>
              <a:endParaRPr/>
            </a:p>
            <a:p>
              <a:pPr algn="ctr">
                <a:lnSpc>
                  <a:spcPts val="1400"/>
                </a:lnSpc>
              </a:pPr>
              <a:endParaRPr/>
            </a:p>
          </p:txBody>
        </p:sp>
      </p:grpSp>
      <p:grpSp>
        <p:nvGrpSpPr>
          <p:cNvPr id="102" name="Group 86">
            <a:extLst>
              <a:ext uri="{FF2B5EF4-FFF2-40B4-BE49-F238E27FC236}">
                <a16:creationId xmlns:a16="http://schemas.microsoft.com/office/drawing/2014/main" id="{4FBF43F6-FA15-82B2-1F2F-8FDA13A057C8}"/>
              </a:ext>
            </a:extLst>
          </p:cNvPr>
          <p:cNvGrpSpPr/>
          <p:nvPr/>
        </p:nvGrpSpPr>
        <p:grpSpPr>
          <a:xfrm>
            <a:off x="16254663" y="6499622"/>
            <a:ext cx="1364147" cy="1072090"/>
            <a:chOff x="0" y="0"/>
            <a:chExt cx="381693" cy="245408"/>
          </a:xfrm>
        </p:grpSpPr>
        <p:sp>
          <p:nvSpPr>
            <p:cNvPr id="106" name="Freeform 87">
              <a:extLst>
                <a:ext uri="{FF2B5EF4-FFF2-40B4-BE49-F238E27FC236}">
                  <a16:creationId xmlns:a16="http://schemas.microsoft.com/office/drawing/2014/main" id="{79761F51-562A-5774-595C-67A98DD11BFD}"/>
                </a:ext>
              </a:extLst>
            </p:cNvPr>
            <p:cNvSpPr/>
            <p:nvPr/>
          </p:nvSpPr>
          <p:spPr>
            <a:xfrm>
              <a:off x="0" y="0"/>
              <a:ext cx="381693" cy="245408"/>
            </a:xfrm>
            <a:custGeom>
              <a:avLst/>
              <a:gdLst/>
              <a:ahLst/>
              <a:cxnLst/>
              <a:rect l="l" t="t" r="r" b="b"/>
              <a:pathLst>
                <a:path w="381693" h="245408">
                  <a:moveTo>
                    <a:pt x="35352" y="0"/>
                  </a:moveTo>
                  <a:lnTo>
                    <a:pt x="346341" y="0"/>
                  </a:lnTo>
                  <a:cubicBezTo>
                    <a:pt x="365865" y="0"/>
                    <a:pt x="381693" y="15828"/>
                    <a:pt x="381693" y="35352"/>
                  </a:cubicBezTo>
                  <a:lnTo>
                    <a:pt x="381693" y="210056"/>
                  </a:lnTo>
                  <a:cubicBezTo>
                    <a:pt x="381693" y="219432"/>
                    <a:pt x="377968" y="228424"/>
                    <a:pt x="371338" y="235054"/>
                  </a:cubicBezTo>
                  <a:cubicBezTo>
                    <a:pt x="364709" y="241684"/>
                    <a:pt x="355717" y="245408"/>
                    <a:pt x="346341" y="245408"/>
                  </a:cubicBezTo>
                  <a:lnTo>
                    <a:pt x="35352" y="245408"/>
                  </a:lnTo>
                  <a:cubicBezTo>
                    <a:pt x="25976" y="245408"/>
                    <a:pt x="16984" y="241684"/>
                    <a:pt x="10354" y="235054"/>
                  </a:cubicBezTo>
                  <a:cubicBezTo>
                    <a:pt x="3725" y="228424"/>
                    <a:pt x="0" y="219432"/>
                    <a:pt x="0" y="210056"/>
                  </a:cubicBezTo>
                  <a:lnTo>
                    <a:pt x="0" y="35352"/>
                  </a:lnTo>
                  <a:cubicBezTo>
                    <a:pt x="0" y="25976"/>
                    <a:pt x="3725" y="16984"/>
                    <a:pt x="10354" y="10354"/>
                  </a:cubicBezTo>
                  <a:cubicBezTo>
                    <a:pt x="16984" y="3725"/>
                    <a:pt x="25976" y="0"/>
                    <a:pt x="35352" y="0"/>
                  </a:cubicBezTo>
                  <a:close/>
                </a:path>
              </a:pathLst>
            </a:custGeom>
            <a:solidFill>
              <a:srgbClr val="FFFFFF"/>
            </a:solidFill>
          </p:spPr>
          <p:txBody>
            <a:bodyPr/>
            <a:lstStyle/>
            <a:p>
              <a:endParaRPr lang="en-US"/>
            </a:p>
          </p:txBody>
        </p:sp>
        <p:sp>
          <p:nvSpPr>
            <p:cNvPr id="107" name="TextBox 88">
              <a:extLst>
                <a:ext uri="{FF2B5EF4-FFF2-40B4-BE49-F238E27FC236}">
                  <a16:creationId xmlns:a16="http://schemas.microsoft.com/office/drawing/2014/main" id="{597FF700-6EFC-831F-0686-55EF0B7BB6A4}"/>
                </a:ext>
              </a:extLst>
            </p:cNvPr>
            <p:cNvSpPr txBox="1"/>
            <p:nvPr/>
          </p:nvSpPr>
          <p:spPr>
            <a:xfrm>
              <a:off x="0" y="-19050"/>
              <a:ext cx="381693" cy="264458"/>
            </a:xfrm>
            <a:prstGeom prst="rect">
              <a:avLst/>
            </a:prstGeom>
          </p:spPr>
          <p:txBody>
            <a:bodyPr lIns="50800" tIns="50800" rIns="50800" bIns="50800" rtlCol="0" anchor="ctr"/>
            <a:lstStyle/>
            <a:p>
              <a:pPr algn="ctr">
                <a:lnSpc>
                  <a:spcPts val="1752"/>
                </a:lnSpc>
              </a:pPr>
              <a:r>
                <a:rPr lang="en-US" sz="1251" spc="284">
                  <a:solidFill>
                    <a:srgbClr val="FFFFFF"/>
                  </a:solidFill>
                  <a:latin typeface="Pattanakarn SemiCondensed"/>
                  <a:ea typeface="Pattanakarn SemiCondensed"/>
                  <a:cs typeface="Pattanakarn SemiCondensed"/>
                  <a:sym typeface="Pattanakarn SemiCondensed"/>
                </a:rPr>
                <a:t>e</a:t>
              </a:r>
            </a:p>
          </p:txBody>
        </p:sp>
      </p:grpSp>
      <p:sp>
        <p:nvSpPr>
          <p:cNvPr id="104" name="TextBox 89">
            <a:extLst>
              <a:ext uri="{FF2B5EF4-FFF2-40B4-BE49-F238E27FC236}">
                <a16:creationId xmlns:a16="http://schemas.microsoft.com/office/drawing/2014/main" id="{8E6463F6-355F-7D72-9E73-0316D087E6C1}"/>
              </a:ext>
            </a:extLst>
          </p:cNvPr>
          <p:cNvSpPr txBox="1"/>
          <p:nvPr/>
        </p:nvSpPr>
        <p:spPr>
          <a:xfrm>
            <a:off x="16457420" y="6868366"/>
            <a:ext cx="974487" cy="243685"/>
          </a:xfrm>
          <a:prstGeom prst="rect">
            <a:avLst/>
          </a:prstGeom>
        </p:spPr>
        <p:txBody>
          <a:bodyPr lIns="0" tIns="0" rIns="0" bIns="0" rtlCol="0" anchor="t">
            <a:spAutoFit/>
          </a:bodyPr>
          <a:lstStyle/>
          <a:p>
            <a:pPr algn="ctr">
              <a:lnSpc>
                <a:spcPts val="1200"/>
              </a:lnSpc>
              <a:spcBef>
                <a:spcPct val="0"/>
              </a:spcBef>
            </a:pPr>
            <a:r>
              <a:rPr lang="en-US" sz="800">
                <a:solidFill>
                  <a:srgbClr val="002265"/>
                </a:solidFill>
                <a:latin typeface="DejaVu Sans Light"/>
                <a:ea typeface="DejaVu Sans Light"/>
                <a:cs typeface="DejaVu Sans Light"/>
                <a:sym typeface="DejaVu Sans Light"/>
              </a:rPr>
              <a:t>employee</a:t>
            </a:r>
          </a:p>
        </p:txBody>
      </p:sp>
      <p:sp>
        <p:nvSpPr>
          <p:cNvPr id="146" name="TextBox 145">
            <a:extLst>
              <a:ext uri="{FF2B5EF4-FFF2-40B4-BE49-F238E27FC236}">
                <a16:creationId xmlns:a16="http://schemas.microsoft.com/office/drawing/2014/main" id="{CC75A08D-69C6-345D-9582-57A88A214EA2}"/>
              </a:ext>
            </a:extLst>
          </p:cNvPr>
          <p:cNvSpPr txBox="1"/>
          <p:nvPr/>
        </p:nvSpPr>
        <p:spPr>
          <a:xfrm>
            <a:off x="21717000" y="6146800"/>
            <a:ext cx="184731" cy="369332"/>
          </a:xfrm>
          <a:prstGeom prst="rect">
            <a:avLst/>
          </a:prstGeom>
          <a:noFill/>
        </p:spPr>
        <p:txBody>
          <a:bodyPr wrap="none" rtlCol="0">
            <a:spAutoFit/>
          </a:bodyPr>
          <a:lstStyle/>
          <a:p>
            <a:endParaRPr lang="en-US"/>
          </a:p>
        </p:txBody>
      </p:sp>
      <p:pic>
        <p:nvPicPr>
          <p:cNvPr id="28" name="Picture 27" descr="A blue and green logo&#10;&#10;Description automatically generated">
            <a:extLst>
              <a:ext uri="{FF2B5EF4-FFF2-40B4-BE49-F238E27FC236}">
                <a16:creationId xmlns:a16="http://schemas.microsoft.com/office/drawing/2014/main" id="{DE1CF57D-42FD-4A7B-B3F5-9BE5ADF5F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2205" y="-1234793"/>
            <a:ext cx="3470181" cy="680782"/>
          </a:xfrm>
          <a:prstGeom prst="rect">
            <a:avLst/>
          </a:prstGeom>
        </p:spPr>
      </p:pic>
      <p:sp>
        <p:nvSpPr>
          <p:cNvPr id="39" name="Subtitle 2">
            <a:extLst>
              <a:ext uri="{FF2B5EF4-FFF2-40B4-BE49-F238E27FC236}">
                <a16:creationId xmlns:a16="http://schemas.microsoft.com/office/drawing/2014/main" id="{BEBF34C8-688B-63A4-67A5-78E6F1A0F463}"/>
              </a:ext>
            </a:extLst>
          </p:cNvPr>
          <p:cNvSpPr txBox="1">
            <a:spLocks/>
          </p:cNvSpPr>
          <p:nvPr/>
        </p:nvSpPr>
        <p:spPr>
          <a:xfrm>
            <a:off x="-2423473" y="-448850"/>
            <a:ext cx="3886607" cy="877163"/>
          </a:xfrm>
          <a:prstGeom prst="rect">
            <a:avLst/>
          </a:prstGeom>
        </p:spPr>
        <p:txBody>
          <a:bodyPr vert="horz" wrap="square" lIns="137160" tIns="68580" rIns="137160" bIns="685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US" sz="4800" b="1" dirty="0">
                <a:solidFill>
                  <a:srgbClr val="7030A0"/>
                </a:solidFill>
                <a:latin typeface="Montserrat" pitchFamily="2" charset="77"/>
                <a:ea typeface="Lato Light" panose="020F0502020204030203" pitchFamily="34" charset="0"/>
                <a:cs typeface="Mukta ExtraLight" panose="020B0000000000000000" pitchFamily="34" charset="77"/>
              </a:rPr>
              <a:t>PRODUCTS</a:t>
            </a:r>
          </a:p>
        </p:txBody>
      </p:sp>
    </p:spTree>
    <p:extLst>
      <p:ext uri="{BB962C8B-B14F-4D97-AF65-F5344CB8AC3E}">
        <p14:creationId xmlns:p14="http://schemas.microsoft.com/office/powerpoint/2010/main" val="313720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18346</TotalTime>
  <Words>1037</Words>
  <Application>Microsoft Macintosh PowerPoint</Application>
  <PresentationFormat>Custom</PresentationFormat>
  <Paragraphs>248</Paragraphs>
  <Slides>13</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vt:i4>
      </vt:variant>
    </vt:vector>
  </HeadingPairs>
  <TitlesOfParts>
    <vt:vector size="29" baseType="lpstr">
      <vt:lpstr>Calibri</vt:lpstr>
      <vt:lpstr>Lato</vt:lpstr>
      <vt:lpstr>Trebuchet MS</vt:lpstr>
      <vt:lpstr>DejaVu Sans Light</vt:lpstr>
      <vt:lpstr>Aptos</vt:lpstr>
      <vt:lpstr>Arial</vt:lpstr>
      <vt:lpstr>Tahoma</vt:lpstr>
      <vt:lpstr>Fira Sans Extra Condensed Medium</vt:lpstr>
      <vt:lpstr>Montserrat Bold</vt:lpstr>
      <vt:lpstr>Montserrat</vt:lpstr>
      <vt:lpstr>DejaVu Sans Bold</vt:lpstr>
      <vt:lpstr>Roboto</vt:lpstr>
      <vt:lpstr>.AppleSystemUIFont</vt:lpstr>
      <vt:lpstr>Pattanakarn SemiCondensed</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dc:subject/>
  <dc:creator/>
  <cp:keywords/>
  <dc:description/>
  <cp:lastModifiedBy>Karthik D</cp:lastModifiedBy>
  <cp:revision>67</cp:revision>
  <cp:lastPrinted>2024-12-16T09:37:38Z</cp:lastPrinted>
  <dcterms:created xsi:type="dcterms:W3CDTF">2006-08-16T00:00:00Z</dcterms:created>
  <dcterms:modified xsi:type="dcterms:W3CDTF">2025-09-28T10:23:37Z</dcterms:modified>
  <cp:category/>
  <dc:identifier>DAGZRns4TKc</dc:identifier>
</cp:coreProperties>
</file>